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handoutMasterIdLst>
    <p:handoutMasterId r:id="rId17"/>
  </p:handoutMasterIdLst>
  <p:sldIdLst>
    <p:sldId id="1786" r:id="rId2"/>
    <p:sldId id="366" r:id="rId3"/>
    <p:sldId id="375" r:id="rId4"/>
    <p:sldId id="1781" r:id="rId5"/>
    <p:sldId id="1782" r:id="rId6"/>
    <p:sldId id="1792" r:id="rId7"/>
    <p:sldId id="1783" r:id="rId8"/>
    <p:sldId id="1784" r:id="rId9"/>
    <p:sldId id="1785" r:id="rId10"/>
    <p:sldId id="1788" r:id="rId11"/>
    <p:sldId id="1789" r:id="rId12"/>
    <p:sldId id="1790" r:id="rId13"/>
    <p:sldId id="1791" r:id="rId14"/>
    <p:sldId id="37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nice Celis" initials="DC" lastIdx="1" clrIdx="0">
    <p:extLst>
      <p:ext uri="{19B8F6BF-5375-455C-9EA6-DF929625EA0E}">
        <p15:presenceInfo xmlns:p15="http://schemas.microsoft.com/office/powerpoint/2012/main" userId="47588ed7e0a7705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00"/>
    <a:srgbClr val="404040"/>
    <a:srgbClr val="E6E6E6"/>
    <a:srgbClr val="181717"/>
    <a:srgbClr val="B1060F"/>
    <a:srgbClr val="E20000"/>
    <a:srgbClr val="FF0000"/>
    <a:srgbClr val="A03A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858" autoAdjust="0"/>
    <p:restoredTop sz="93073" autoAdjust="0"/>
  </p:normalViewPr>
  <p:slideViewPr>
    <p:cSldViewPr snapToGrid="0">
      <p:cViewPr varScale="1">
        <p:scale>
          <a:sx n="118" d="100"/>
          <a:sy n="118" d="100"/>
        </p:scale>
        <p:origin x="920" y="192"/>
      </p:cViewPr>
      <p:guideLst/>
    </p:cSldViewPr>
  </p:slideViewPr>
  <p:notesTextViewPr>
    <p:cViewPr>
      <p:scale>
        <a:sx n="100" d="100"/>
        <a:sy n="100" d="100"/>
      </p:scale>
      <p:origin x="0" y="0"/>
    </p:cViewPr>
  </p:notesTextViewPr>
  <p:notesViewPr>
    <p:cSldViewPr snapToGrid="0">
      <p:cViewPr varScale="1">
        <p:scale>
          <a:sx n="88" d="100"/>
          <a:sy n="88" d="100"/>
        </p:scale>
        <p:origin x="3822"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FC2B8D-4DA9-4ED7-A9D0-E77F9489FC35}" type="datetimeFigureOut">
              <a:rPr lang="en-US" smtClean="0"/>
              <a:t>11/6/23</a:t>
            </a:fld>
            <a:endParaRPr lang="en-US"/>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319646108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D04B59-8638-4D06-89C4-FD2271AF6ACF}" type="datetimeFigureOut">
              <a:rPr lang="en-US" smtClean="0"/>
              <a:t>11/6/23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1E8CE4-817D-4746-A608-0C15A197F116}" type="slidenum">
              <a:rPr lang="en-US" smtClean="0"/>
              <a:t>‹#›</a:t>
            </a:fld>
            <a:endParaRPr lang="en-US"/>
          </a:p>
        </p:txBody>
      </p:sp>
    </p:spTree>
    <p:extLst>
      <p:ext uri="{BB962C8B-B14F-4D97-AF65-F5344CB8AC3E}">
        <p14:creationId xmlns:p14="http://schemas.microsoft.com/office/powerpoint/2010/main" val="26699220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Marcador de posición de imagen 7"/>
          <p:cNvSpPr>
            <a:spLocks noGrp="1"/>
          </p:cNvSpPr>
          <p:nvPr>
            <p:ph type="pic" sz="quarter" idx="10"/>
          </p:nvPr>
        </p:nvSpPr>
        <p:spPr>
          <a:xfrm>
            <a:off x="954087" y="2351587"/>
            <a:ext cx="1885134" cy="1885134"/>
          </a:xfrm>
          <a:prstGeom prst="rect">
            <a:avLst/>
          </a:prstGeom>
        </p:spPr>
        <p:txBody>
          <a:bodyPr/>
          <a:lstStyle>
            <a:lvl1pPr>
              <a:defRPr sz="1600">
                <a:solidFill>
                  <a:schemeClr val="bg1"/>
                </a:solidFill>
              </a:defRPr>
            </a:lvl1pPr>
          </a:lstStyle>
          <a:p>
            <a:endParaRPr lang="en-US"/>
          </a:p>
        </p:txBody>
      </p:sp>
      <p:sp>
        <p:nvSpPr>
          <p:cNvPr id="9" name="Marcador de posición de imagen 7"/>
          <p:cNvSpPr>
            <a:spLocks noGrp="1"/>
          </p:cNvSpPr>
          <p:nvPr>
            <p:ph type="pic" sz="quarter" idx="11"/>
          </p:nvPr>
        </p:nvSpPr>
        <p:spPr>
          <a:xfrm>
            <a:off x="3144293" y="2360295"/>
            <a:ext cx="1885134" cy="1885134"/>
          </a:xfrm>
          <a:prstGeom prst="rect">
            <a:avLst/>
          </a:prstGeom>
        </p:spPr>
        <p:txBody>
          <a:bodyPr/>
          <a:lstStyle>
            <a:lvl1pPr>
              <a:defRPr sz="1600">
                <a:solidFill>
                  <a:schemeClr val="bg1"/>
                </a:solidFill>
              </a:defRPr>
            </a:lvl1pPr>
          </a:lstStyle>
          <a:p>
            <a:endParaRPr lang="en-US"/>
          </a:p>
        </p:txBody>
      </p:sp>
      <p:sp>
        <p:nvSpPr>
          <p:cNvPr id="10" name="Marcador de posición de imagen 7"/>
          <p:cNvSpPr>
            <a:spLocks noGrp="1"/>
          </p:cNvSpPr>
          <p:nvPr>
            <p:ph type="pic" sz="quarter" idx="12"/>
          </p:nvPr>
        </p:nvSpPr>
        <p:spPr>
          <a:xfrm>
            <a:off x="5286602" y="2347233"/>
            <a:ext cx="1885134" cy="1885134"/>
          </a:xfrm>
          <a:prstGeom prst="rect">
            <a:avLst/>
          </a:prstGeom>
        </p:spPr>
        <p:txBody>
          <a:bodyPr/>
          <a:lstStyle>
            <a:lvl1pPr>
              <a:defRPr sz="1600">
                <a:solidFill>
                  <a:schemeClr val="bg1"/>
                </a:solidFill>
              </a:defRPr>
            </a:lvl1pPr>
          </a:lstStyle>
          <a:p>
            <a:endParaRPr lang="en-US"/>
          </a:p>
        </p:txBody>
      </p:sp>
      <p:sp>
        <p:nvSpPr>
          <p:cNvPr id="11" name="Marcador de posición de imagen 7"/>
          <p:cNvSpPr>
            <a:spLocks noGrp="1"/>
          </p:cNvSpPr>
          <p:nvPr>
            <p:ph type="pic" sz="quarter" idx="13"/>
          </p:nvPr>
        </p:nvSpPr>
        <p:spPr>
          <a:xfrm>
            <a:off x="7476808" y="2355941"/>
            <a:ext cx="1885134" cy="1885134"/>
          </a:xfrm>
          <a:prstGeom prst="rect">
            <a:avLst/>
          </a:prstGeom>
        </p:spPr>
        <p:txBody>
          <a:bodyPr/>
          <a:lstStyle>
            <a:lvl1pPr>
              <a:defRPr sz="1600">
                <a:solidFill>
                  <a:schemeClr val="bg1"/>
                </a:solidFill>
              </a:defRPr>
            </a:lvl1pPr>
          </a:lstStyle>
          <a:p>
            <a:endParaRPr lang="en-US"/>
          </a:p>
        </p:txBody>
      </p:sp>
      <p:sp>
        <p:nvSpPr>
          <p:cNvPr id="12" name="Marcador de posición de imagen 7"/>
          <p:cNvSpPr>
            <a:spLocks noGrp="1"/>
          </p:cNvSpPr>
          <p:nvPr>
            <p:ph type="pic" sz="quarter" idx="14"/>
          </p:nvPr>
        </p:nvSpPr>
        <p:spPr>
          <a:xfrm>
            <a:off x="9705974" y="2351587"/>
            <a:ext cx="1885134" cy="1885134"/>
          </a:xfrm>
          <a:prstGeom prst="rect">
            <a:avLst/>
          </a:prstGeom>
        </p:spPr>
        <p:txBody>
          <a:bodyPr/>
          <a:lstStyle>
            <a:lvl1pPr>
              <a:defRPr sz="1600">
                <a:solidFill>
                  <a:schemeClr val="bg1"/>
                </a:solidFill>
              </a:defRPr>
            </a:lvl1pPr>
          </a:lstStyle>
          <a:p>
            <a:endParaRPr lang="en-US"/>
          </a:p>
        </p:txBody>
      </p:sp>
    </p:spTree>
    <p:extLst>
      <p:ext uri="{BB962C8B-B14F-4D97-AF65-F5344CB8AC3E}">
        <p14:creationId xmlns:p14="http://schemas.microsoft.com/office/powerpoint/2010/main" val="1020671857"/>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6" name="Marcador de posición de imagen 7"/>
          <p:cNvSpPr>
            <a:spLocks noGrp="1"/>
          </p:cNvSpPr>
          <p:nvPr>
            <p:ph type="pic" sz="quarter" idx="11"/>
          </p:nvPr>
        </p:nvSpPr>
        <p:spPr>
          <a:xfrm>
            <a:off x="1114954" y="3412066"/>
            <a:ext cx="1196446" cy="2145455"/>
          </a:xfrm>
          <a:prstGeom prst="rect">
            <a:avLst/>
          </a:prstGeom>
        </p:spPr>
        <p:txBody>
          <a:bodyPr/>
          <a:lstStyle>
            <a:lvl1pPr>
              <a:defRPr sz="1200">
                <a:solidFill>
                  <a:schemeClr val="bg1"/>
                </a:solidFill>
              </a:defRPr>
            </a:lvl1pPr>
          </a:lstStyle>
          <a:p>
            <a:endParaRPr lang="en-US"/>
          </a:p>
        </p:txBody>
      </p:sp>
      <p:sp>
        <p:nvSpPr>
          <p:cNvPr id="20" name="Marcador de posición de imagen 7"/>
          <p:cNvSpPr>
            <a:spLocks noGrp="1"/>
          </p:cNvSpPr>
          <p:nvPr>
            <p:ph type="pic" sz="quarter" idx="12"/>
          </p:nvPr>
        </p:nvSpPr>
        <p:spPr>
          <a:xfrm>
            <a:off x="3324754" y="3412066"/>
            <a:ext cx="1196446" cy="2145455"/>
          </a:xfrm>
          <a:prstGeom prst="rect">
            <a:avLst/>
          </a:prstGeom>
        </p:spPr>
        <p:txBody>
          <a:bodyPr/>
          <a:lstStyle>
            <a:lvl1pPr>
              <a:defRPr sz="1200">
                <a:solidFill>
                  <a:schemeClr val="bg1"/>
                </a:solidFill>
              </a:defRPr>
            </a:lvl1pPr>
          </a:lstStyle>
          <a:p>
            <a:endParaRPr lang="en-US"/>
          </a:p>
        </p:txBody>
      </p:sp>
      <p:sp>
        <p:nvSpPr>
          <p:cNvPr id="21" name="Marcador de posición de imagen 7"/>
          <p:cNvSpPr>
            <a:spLocks noGrp="1"/>
          </p:cNvSpPr>
          <p:nvPr>
            <p:ph type="pic" sz="quarter" idx="13"/>
          </p:nvPr>
        </p:nvSpPr>
        <p:spPr>
          <a:xfrm>
            <a:off x="5636154" y="3412066"/>
            <a:ext cx="1196446" cy="2145455"/>
          </a:xfrm>
          <a:prstGeom prst="rect">
            <a:avLst/>
          </a:prstGeom>
        </p:spPr>
        <p:txBody>
          <a:bodyPr/>
          <a:lstStyle>
            <a:lvl1pPr>
              <a:defRPr sz="1200">
                <a:solidFill>
                  <a:schemeClr val="bg1"/>
                </a:solidFill>
              </a:defRPr>
            </a:lvl1pPr>
          </a:lstStyle>
          <a:p>
            <a:endParaRPr lang="en-US"/>
          </a:p>
        </p:txBody>
      </p:sp>
      <p:sp>
        <p:nvSpPr>
          <p:cNvPr id="22" name="Marcador de posición de imagen 7"/>
          <p:cNvSpPr>
            <a:spLocks noGrp="1"/>
          </p:cNvSpPr>
          <p:nvPr>
            <p:ph type="pic" sz="quarter" idx="14"/>
          </p:nvPr>
        </p:nvSpPr>
        <p:spPr>
          <a:xfrm>
            <a:off x="7786687" y="3412066"/>
            <a:ext cx="1196446" cy="2145455"/>
          </a:xfrm>
          <a:prstGeom prst="rect">
            <a:avLst/>
          </a:prstGeom>
        </p:spPr>
        <p:txBody>
          <a:bodyPr/>
          <a:lstStyle>
            <a:lvl1pPr>
              <a:defRPr sz="1200">
                <a:solidFill>
                  <a:schemeClr val="bg1"/>
                </a:solidFill>
              </a:defRPr>
            </a:lvl1pPr>
          </a:lstStyle>
          <a:p>
            <a:endParaRPr lang="en-US"/>
          </a:p>
        </p:txBody>
      </p:sp>
      <p:sp>
        <p:nvSpPr>
          <p:cNvPr id="23" name="Marcador de posición de imagen 7"/>
          <p:cNvSpPr>
            <a:spLocks noGrp="1"/>
          </p:cNvSpPr>
          <p:nvPr>
            <p:ph type="pic" sz="quarter" idx="15"/>
          </p:nvPr>
        </p:nvSpPr>
        <p:spPr>
          <a:xfrm>
            <a:off x="10038820" y="3412066"/>
            <a:ext cx="1196446" cy="2145455"/>
          </a:xfrm>
          <a:prstGeom prst="rect">
            <a:avLst/>
          </a:prstGeom>
        </p:spPr>
        <p:txBody>
          <a:bodyPr/>
          <a:lstStyle>
            <a:lvl1pPr>
              <a:defRPr sz="1200">
                <a:solidFill>
                  <a:schemeClr val="bg1"/>
                </a:solidFill>
              </a:defRPr>
            </a:lvl1pPr>
          </a:lstStyle>
          <a:p>
            <a:endParaRPr lang="en-US"/>
          </a:p>
        </p:txBody>
      </p:sp>
    </p:spTree>
    <p:extLst>
      <p:ext uri="{BB962C8B-B14F-4D97-AF65-F5344CB8AC3E}">
        <p14:creationId xmlns:p14="http://schemas.microsoft.com/office/powerpoint/2010/main" val="4071865893"/>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6" name="Marcador de posición de imagen 7"/>
          <p:cNvSpPr>
            <a:spLocks noGrp="1"/>
          </p:cNvSpPr>
          <p:nvPr>
            <p:ph type="pic" sz="quarter" idx="11"/>
          </p:nvPr>
        </p:nvSpPr>
        <p:spPr>
          <a:xfrm>
            <a:off x="1114954" y="3412066"/>
            <a:ext cx="1196446" cy="2145455"/>
          </a:xfrm>
          <a:prstGeom prst="rect">
            <a:avLst/>
          </a:prstGeom>
        </p:spPr>
        <p:txBody>
          <a:bodyPr/>
          <a:lstStyle>
            <a:lvl1pPr>
              <a:defRPr sz="1200">
                <a:solidFill>
                  <a:schemeClr val="bg1"/>
                </a:solidFill>
              </a:defRPr>
            </a:lvl1pPr>
          </a:lstStyle>
          <a:p>
            <a:endParaRPr lang="en-US"/>
          </a:p>
        </p:txBody>
      </p:sp>
      <p:sp>
        <p:nvSpPr>
          <p:cNvPr id="20" name="Marcador de posición de imagen 7"/>
          <p:cNvSpPr>
            <a:spLocks noGrp="1"/>
          </p:cNvSpPr>
          <p:nvPr>
            <p:ph type="pic" sz="quarter" idx="12"/>
          </p:nvPr>
        </p:nvSpPr>
        <p:spPr>
          <a:xfrm>
            <a:off x="3324754" y="3412066"/>
            <a:ext cx="1196446" cy="2145455"/>
          </a:xfrm>
          <a:prstGeom prst="rect">
            <a:avLst/>
          </a:prstGeom>
        </p:spPr>
        <p:txBody>
          <a:bodyPr/>
          <a:lstStyle>
            <a:lvl1pPr>
              <a:defRPr sz="1200">
                <a:solidFill>
                  <a:schemeClr val="bg1"/>
                </a:solidFill>
              </a:defRPr>
            </a:lvl1pPr>
          </a:lstStyle>
          <a:p>
            <a:endParaRPr lang="en-US"/>
          </a:p>
        </p:txBody>
      </p:sp>
      <p:sp>
        <p:nvSpPr>
          <p:cNvPr id="21" name="Marcador de posición de imagen 7"/>
          <p:cNvSpPr>
            <a:spLocks noGrp="1"/>
          </p:cNvSpPr>
          <p:nvPr>
            <p:ph type="pic" sz="quarter" idx="13"/>
          </p:nvPr>
        </p:nvSpPr>
        <p:spPr>
          <a:xfrm>
            <a:off x="5636154" y="3412066"/>
            <a:ext cx="1196446" cy="2145455"/>
          </a:xfrm>
          <a:prstGeom prst="rect">
            <a:avLst/>
          </a:prstGeom>
        </p:spPr>
        <p:txBody>
          <a:bodyPr/>
          <a:lstStyle>
            <a:lvl1pPr>
              <a:defRPr sz="1200">
                <a:solidFill>
                  <a:schemeClr val="bg1"/>
                </a:solidFill>
              </a:defRPr>
            </a:lvl1pPr>
          </a:lstStyle>
          <a:p>
            <a:endParaRPr lang="en-US"/>
          </a:p>
        </p:txBody>
      </p:sp>
      <p:sp>
        <p:nvSpPr>
          <p:cNvPr id="22" name="Marcador de posición de imagen 7"/>
          <p:cNvSpPr>
            <a:spLocks noGrp="1"/>
          </p:cNvSpPr>
          <p:nvPr>
            <p:ph type="pic" sz="quarter" idx="14"/>
          </p:nvPr>
        </p:nvSpPr>
        <p:spPr>
          <a:xfrm>
            <a:off x="7786687" y="3412066"/>
            <a:ext cx="1196446" cy="2145455"/>
          </a:xfrm>
          <a:prstGeom prst="rect">
            <a:avLst/>
          </a:prstGeom>
        </p:spPr>
        <p:txBody>
          <a:bodyPr/>
          <a:lstStyle>
            <a:lvl1pPr>
              <a:defRPr sz="1200">
                <a:solidFill>
                  <a:schemeClr val="bg1"/>
                </a:solidFill>
              </a:defRPr>
            </a:lvl1pPr>
          </a:lstStyle>
          <a:p>
            <a:endParaRPr lang="en-US"/>
          </a:p>
        </p:txBody>
      </p:sp>
      <p:sp>
        <p:nvSpPr>
          <p:cNvPr id="23" name="Marcador de posición de imagen 7"/>
          <p:cNvSpPr>
            <a:spLocks noGrp="1"/>
          </p:cNvSpPr>
          <p:nvPr>
            <p:ph type="pic" sz="quarter" idx="15"/>
          </p:nvPr>
        </p:nvSpPr>
        <p:spPr>
          <a:xfrm>
            <a:off x="10572220" y="3412066"/>
            <a:ext cx="1196446" cy="2145455"/>
          </a:xfrm>
          <a:prstGeom prst="rect">
            <a:avLst/>
          </a:prstGeom>
        </p:spPr>
        <p:txBody>
          <a:bodyPr/>
          <a:lstStyle>
            <a:lvl1pPr>
              <a:defRPr sz="1200">
                <a:solidFill>
                  <a:schemeClr val="bg1"/>
                </a:solidFill>
              </a:defRPr>
            </a:lvl1pPr>
          </a:lstStyle>
          <a:p>
            <a:endParaRPr lang="en-US"/>
          </a:p>
        </p:txBody>
      </p:sp>
    </p:spTree>
    <p:extLst>
      <p:ext uri="{BB962C8B-B14F-4D97-AF65-F5344CB8AC3E}">
        <p14:creationId xmlns:p14="http://schemas.microsoft.com/office/powerpoint/2010/main" val="668388482"/>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9" name="Marcador de posición de imagen 7"/>
          <p:cNvSpPr>
            <a:spLocks noGrp="1"/>
          </p:cNvSpPr>
          <p:nvPr>
            <p:ph type="pic" sz="quarter" idx="10"/>
          </p:nvPr>
        </p:nvSpPr>
        <p:spPr>
          <a:xfrm>
            <a:off x="0" y="1040872"/>
            <a:ext cx="12192000" cy="5419725"/>
          </a:xfrm>
          <a:prstGeom prst="rect">
            <a:avLst/>
          </a:prstGeom>
        </p:spPr>
        <p:txBody>
          <a:bodyPr/>
          <a:lstStyle>
            <a:lvl1pPr marL="0" indent="0">
              <a:buNone/>
              <a:defRPr sz="1600">
                <a:solidFill>
                  <a:schemeClr val="bg1"/>
                </a:solidFill>
              </a:defRPr>
            </a:lvl1pPr>
          </a:lstStyle>
          <a:p>
            <a:endParaRPr lang="en-US" dirty="0"/>
          </a:p>
        </p:txBody>
      </p:sp>
    </p:spTree>
    <p:extLst>
      <p:ext uri="{BB962C8B-B14F-4D97-AF65-F5344CB8AC3E}">
        <p14:creationId xmlns:p14="http://schemas.microsoft.com/office/powerpoint/2010/main" val="3705956690"/>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9" name="Marcador de posición de imagen 7"/>
          <p:cNvSpPr>
            <a:spLocks noGrp="1"/>
          </p:cNvSpPr>
          <p:nvPr>
            <p:ph type="pic" sz="quarter" idx="10"/>
          </p:nvPr>
        </p:nvSpPr>
        <p:spPr>
          <a:xfrm>
            <a:off x="0" y="1040872"/>
            <a:ext cx="12192000" cy="5419725"/>
          </a:xfrm>
          <a:prstGeom prst="rect">
            <a:avLst/>
          </a:prstGeom>
        </p:spPr>
        <p:txBody>
          <a:bodyPr/>
          <a:lstStyle>
            <a:lvl1pPr marL="0" indent="0">
              <a:buNone/>
              <a:defRPr sz="1600">
                <a:solidFill>
                  <a:schemeClr val="bg1"/>
                </a:solidFill>
              </a:defRPr>
            </a:lvl1pPr>
          </a:lstStyle>
          <a:p>
            <a:endParaRPr lang="en-US" dirty="0"/>
          </a:p>
        </p:txBody>
      </p:sp>
      <p:sp>
        <p:nvSpPr>
          <p:cNvPr id="3" name="Picture Placeholder 28">
            <a:extLst>
              <a:ext uri="{FF2B5EF4-FFF2-40B4-BE49-F238E27FC236}">
                <a16:creationId xmlns:a16="http://schemas.microsoft.com/office/drawing/2014/main" id="{554BF76C-76F4-4F04-A764-DBB71A4343F5}"/>
              </a:ext>
            </a:extLst>
          </p:cNvPr>
          <p:cNvSpPr>
            <a:spLocks noGrp="1"/>
          </p:cNvSpPr>
          <p:nvPr>
            <p:ph type="pic" sz="quarter" idx="12"/>
          </p:nvPr>
        </p:nvSpPr>
        <p:spPr>
          <a:xfrm>
            <a:off x="508092" y="5552272"/>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lvl1pPr>
              <a:defRPr sz="1200">
                <a:solidFill>
                  <a:schemeClr val="bg1"/>
                </a:solidFill>
              </a:defRPr>
            </a:lvl1pPr>
          </a:lstStyle>
          <a:p>
            <a:endParaRPr lang="en-IN"/>
          </a:p>
        </p:txBody>
      </p:sp>
      <p:sp>
        <p:nvSpPr>
          <p:cNvPr id="4" name="Picture Placeholder 28">
            <a:extLst>
              <a:ext uri="{FF2B5EF4-FFF2-40B4-BE49-F238E27FC236}">
                <a16:creationId xmlns:a16="http://schemas.microsoft.com/office/drawing/2014/main" id="{554BF76C-76F4-4F04-A764-DBB71A4343F5}"/>
              </a:ext>
            </a:extLst>
          </p:cNvPr>
          <p:cNvSpPr>
            <a:spLocks noGrp="1"/>
          </p:cNvSpPr>
          <p:nvPr>
            <p:ph type="pic" sz="quarter" idx="13"/>
          </p:nvPr>
        </p:nvSpPr>
        <p:spPr>
          <a:xfrm>
            <a:off x="2908392" y="5552272"/>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lvl1pPr>
              <a:defRPr sz="1200">
                <a:solidFill>
                  <a:schemeClr val="bg1"/>
                </a:solidFill>
              </a:defRPr>
            </a:lvl1pPr>
          </a:lstStyle>
          <a:p>
            <a:endParaRPr lang="en-IN"/>
          </a:p>
        </p:txBody>
      </p:sp>
      <p:sp>
        <p:nvSpPr>
          <p:cNvPr id="5" name="Picture Placeholder 28">
            <a:extLst>
              <a:ext uri="{FF2B5EF4-FFF2-40B4-BE49-F238E27FC236}">
                <a16:creationId xmlns:a16="http://schemas.microsoft.com/office/drawing/2014/main" id="{554BF76C-76F4-4F04-A764-DBB71A4343F5}"/>
              </a:ext>
            </a:extLst>
          </p:cNvPr>
          <p:cNvSpPr>
            <a:spLocks noGrp="1"/>
          </p:cNvSpPr>
          <p:nvPr>
            <p:ph type="pic" sz="quarter" idx="14"/>
          </p:nvPr>
        </p:nvSpPr>
        <p:spPr>
          <a:xfrm>
            <a:off x="5308692" y="5552272"/>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lvl1pPr>
              <a:defRPr sz="1200">
                <a:solidFill>
                  <a:schemeClr val="bg1"/>
                </a:solidFill>
              </a:defRPr>
            </a:lvl1pPr>
          </a:lstStyle>
          <a:p>
            <a:endParaRPr lang="en-IN"/>
          </a:p>
        </p:txBody>
      </p:sp>
      <p:sp>
        <p:nvSpPr>
          <p:cNvPr id="6" name="Picture Placeholder 28">
            <a:extLst>
              <a:ext uri="{FF2B5EF4-FFF2-40B4-BE49-F238E27FC236}">
                <a16:creationId xmlns:a16="http://schemas.microsoft.com/office/drawing/2014/main" id="{554BF76C-76F4-4F04-A764-DBB71A4343F5}"/>
              </a:ext>
            </a:extLst>
          </p:cNvPr>
          <p:cNvSpPr>
            <a:spLocks noGrp="1"/>
          </p:cNvSpPr>
          <p:nvPr>
            <p:ph type="pic" sz="quarter" idx="15"/>
          </p:nvPr>
        </p:nvSpPr>
        <p:spPr>
          <a:xfrm>
            <a:off x="7708992" y="5552272"/>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lvl1pPr>
              <a:defRPr sz="1200">
                <a:solidFill>
                  <a:schemeClr val="bg1"/>
                </a:solidFill>
              </a:defRPr>
            </a:lvl1pPr>
          </a:lstStyle>
          <a:p>
            <a:endParaRPr lang="en-IN"/>
          </a:p>
        </p:txBody>
      </p:sp>
      <p:sp>
        <p:nvSpPr>
          <p:cNvPr id="7" name="Picture Placeholder 28">
            <a:extLst>
              <a:ext uri="{FF2B5EF4-FFF2-40B4-BE49-F238E27FC236}">
                <a16:creationId xmlns:a16="http://schemas.microsoft.com/office/drawing/2014/main" id="{554BF76C-76F4-4F04-A764-DBB71A4343F5}"/>
              </a:ext>
            </a:extLst>
          </p:cNvPr>
          <p:cNvSpPr>
            <a:spLocks noGrp="1"/>
          </p:cNvSpPr>
          <p:nvPr>
            <p:ph type="pic" sz="quarter" idx="16"/>
          </p:nvPr>
        </p:nvSpPr>
        <p:spPr>
          <a:xfrm>
            <a:off x="10185492" y="5552272"/>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lvl1pPr>
              <a:defRPr sz="1200">
                <a:solidFill>
                  <a:schemeClr val="bg1"/>
                </a:solidFill>
              </a:defRPr>
            </a:lvl1pPr>
          </a:lstStyle>
          <a:p>
            <a:endParaRPr lang="en-IN"/>
          </a:p>
        </p:txBody>
      </p:sp>
      <p:sp>
        <p:nvSpPr>
          <p:cNvPr id="10" name="CuadroTexto 9"/>
          <p:cNvSpPr txBox="1"/>
          <p:nvPr userDrawn="1"/>
        </p:nvSpPr>
        <p:spPr>
          <a:xfrm>
            <a:off x="446596" y="4967303"/>
            <a:ext cx="1455937" cy="369332"/>
          </a:xfrm>
          <a:prstGeom prst="rect">
            <a:avLst/>
          </a:prstGeom>
          <a:noFill/>
        </p:spPr>
        <p:txBody>
          <a:bodyPr wrap="square" rtlCol="0">
            <a:spAutoFit/>
          </a:bodyPr>
          <a:lstStyle/>
          <a:p>
            <a:r>
              <a:rPr lang="en-US" dirty="0">
                <a:solidFill>
                  <a:schemeClr val="bg1"/>
                </a:solidFill>
              </a:rPr>
              <a:t>My list</a:t>
            </a:r>
          </a:p>
        </p:txBody>
      </p:sp>
    </p:spTree>
    <p:extLst>
      <p:ext uri="{BB962C8B-B14F-4D97-AF65-F5344CB8AC3E}">
        <p14:creationId xmlns:p14="http://schemas.microsoft.com/office/powerpoint/2010/main" val="3829156928"/>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sp>
        <p:nvSpPr>
          <p:cNvPr id="2" name="Marcador de posición de imagen 7"/>
          <p:cNvSpPr>
            <a:spLocks noGrp="1"/>
          </p:cNvSpPr>
          <p:nvPr>
            <p:ph type="pic" sz="quarter" idx="12"/>
          </p:nvPr>
        </p:nvSpPr>
        <p:spPr>
          <a:xfrm>
            <a:off x="1188129" y="2673805"/>
            <a:ext cx="2934835" cy="1885134"/>
          </a:xfrm>
          <a:prstGeom prst="rect">
            <a:avLst/>
          </a:prstGeom>
        </p:spPr>
        <p:txBody>
          <a:bodyPr/>
          <a:lstStyle>
            <a:lvl1pPr>
              <a:defRPr sz="1600">
                <a:solidFill>
                  <a:schemeClr val="bg1"/>
                </a:solidFill>
              </a:defRPr>
            </a:lvl1pPr>
          </a:lstStyle>
          <a:p>
            <a:endParaRPr lang="en-US"/>
          </a:p>
        </p:txBody>
      </p:sp>
      <p:sp>
        <p:nvSpPr>
          <p:cNvPr id="4" name="Marcador de posición de imagen 7"/>
          <p:cNvSpPr>
            <a:spLocks noGrp="1"/>
          </p:cNvSpPr>
          <p:nvPr>
            <p:ph type="pic" sz="quarter" idx="13"/>
          </p:nvPr>
        </p:nvSpPr>
        <p:spPr>
          <a:xfrm>
            <a:off x="4369479" y="2671084"/>
            <a:ext cx="2934835" cy="1885134"/>
          </a:xfrm>
          <a:prstGeom prst="rect">
            <a:avLst/>
          </a:prstGeom>
        </p:spPr>
        <p:txBody>
          <a:bodyPr/>
          <a:lstStyle>
            <a:lvl1pPr>
              <a:defRPr sz="1600">
                <a:solidFill>
                  <a:schemeClr val="bg1"/>
                </a:solidFill>
              </a:defRPr>
            </a:lvl1pPr>
          </a:lstStyle>
          <a:p>
            <a:endParaRPr lang="en-US"/>
          </a:p>
        </p:txBody>
      </p:sp>
      <p:sp>
        <p:nvSpPr>
          <p:cNvPr id="5" name="Marcador de posición de imagen 7"/>
          <p:cNvSpPr>
            <a:spLocks noGrp="1"/>
          </p:cNvSpPr>
          <p:nvPr>
            <p:ph type="pic" sz="quarter" idx="14"/>
          </p:nvPr>
        </p:nvSpPr>
        <p:spPr>
          <a:xfrm>
            <a:off x="7763101" y="2676527"/>
            <a:ext cx="2934835" cy="1885134"/>
          </a:xfrm>
          <a:prstGeom prst="rect">
            <a:avLst/>
          </a:prstGeom>
        </p:spPr>
        <p:txBody>
          <a:bodyPr/>
          <a:lstStyle>
            <a:lvl1pPr>
              <a:defRPr sz="1600">
                <a:solidFill>
                  <a:schemeClr val="bg1"/>
                </a:solidFill>
              </a:defRPr>
            </a:lvl1pPr>
          </a:lstStyle>
          <a:p>
            <a:endParaRPr lang="en-US"/>
          </a:p>
        </p:txBody>
      </p:sp>
    </p:spTree>
    <p:extLst>
      <p:ext uri="{BB962C8B-B14F-4D97-AF65-F5344CB8AC3E}">
        <p14:creationId xmlns:p14="http://schemas.microsoft.com/office/powerpoint/2010/main" val="2316846019"/>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9" name="Marcador de posición de imagen 7"/>
          <p:cNvSpPr>
            <a:spLocks noGrp="1"/>
          </p:cNvSpPr>
          <p:nvPr>
            <p:ph type="pic" sz="quarter" idx="10"/>
          </p:nvPr>
        </p:nvSpPr>
        <p:spPr>
          <a:xfrm>
            <a:off x="0" y="367772"/>
            <a:ext cx="12192000" cy="5419725"/>
          </a:xfrm>
          <a:prstGeom prst="rect">
            <a:avLst/>
          </a:prstGeom>
        </p:spPr>
        <p:txBody>
          <a:bodyPr/>
          <a:lstStyle>
            <a:lvl1pPr marL="0" indent="0">
              <a:buNone/>
              <a:defRPr sz="1600">
                <a:solidFill>
                  <a:schemeClr val="bg1"/>
                </a:solidFill>
              </a:defRPr>
            </a:lvl1pPr>
          </a:lstStyle>
          <a:p>
            <a:endParaRPr lang="en-US" dirty="0"/>
          </a:p>
        </p:txBody>
      </p:sp>
    </p:spTree>
    <p:extLst>
      <p:ext uri="{BB962C8B-B14F-4D97-AF65-F5344CB8AC3E}">
        <p14:creationId xmlns:p14="http://schemas.microsoft.com/office/powerpoint/2010/main" val="129965240"/>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Diseño personalizado">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9683102"/>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hyperlink" Target="https://slidesgratis.com/" TargetMode="Externa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hyperlink" Target="http://shopping.ppthemes.com/" TargetMode="External"/><Relationship Id="rId5" Type="http://schemas.openxmlformats.org/officeDocument/2006/relationships/slideLayout" Target="../slideLayouts/slideLayout5.xml"/><Relationship Id="rId10" Type="http://schemas.openxmlformats.org/officeDocument/2006/relationships/hyperlink" Target="http://ppthemes.com/" TargetMode="External"/><Relationship Id="rId4" Type="http://schemas.openxmlformats.org/officeDocument/2006/relationships/slideLayout" Target="../slideLayouts/slideLayout4.xml"/><Relationship Id="rId9" Type="http://schemas.openxmlformats.org/officeDocument/2006/relationships/theme" Target="../theme/theme1.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ángulo 6"/>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ángulo 3">
            <a:extLst>
              <a:ext uri="{FF2B5EF4-FFF2-40B4-BE49-F238E27FC236}">
                <a16:creationId xmlns:a16="http://schemas.microsoft.com/office/drawing/2014/main" id="{CBEB8BDA-7F7C-DF1C-31B7-B0F8A8A9FD79}"/>
              </a:ext>
            </a:extLst>
          </p:cNvPr>
          <p:cNvSpPr/>
          <p:nvPr userDrawn="1"/>
        </p:nvSpPr>
        <p:spPr>
          <a:xfrm>
            <a:off x="0" y="-1178145"/>
            <a:ext cx="12192000" cy="1160711"/>
          </a:xfrm>
          <a:prstGeom prst="rect">
            <a:avLst/>
          </a:prstGeom>
          <a:solidFill>
            <a:srgbClr val="4C0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uadroTexto 4">
            <a:extLst>
              <a:ext uri="{FF2B5EF4-FFF2-40B4-BE49-F238E27FC236}">
                <a16:creationId xmlns:a16="http://schemas.microsoft.com/office/drawing/2014/main" id="{A786F43F-FC83-A746-D754-9828885C4196}"/>
              </a:ext>
            </a:extLst>
          </p:cNvPr>
          <p:cNvSpPr txBox="1"/>
          <p:nvPr userDrawn="1"/>
        </p:nvSpPr>
        <p:spPr>
          <a:xfrm>
            <a:off x="1753900" y="-905770"/>
            <a:ext cx="3281732" cy="646331"/>
          </a:xfrm>
          <a:prstGeom prst="rect">
            <a:avLst/>
          </a:prstGeom>
          <a:noFill/>
        </p:spPr>
        <p:txBody>
          <a:bodyPr wrap="none" rtlCol="0">
            <a:spAutoFit/>
          </a:bodyPr>
          <a:lstStyle/>
          <a:p>
            <a:r>
              <a:rPr lang="en-US" dirty="0">
                <a:solidFill>
                  <a:schemeClr val="bg1"/>
                </a:solidFill>
                <a:hlinkClick r:id="rId10">
                  <a:extLst>
                    <a:ext uri="{A12FA001-AC4F-418D-AE19-62706E023703}">
                      <ahyp:hlinkClr xmlns:ahyp="http://schemas.microsoft.com/office/drawing/2018/hyperlinkcolor" val="tx"/>
                    </a:ext>
                  </a:extLst>
                </a:hlinkClick>
              </a:rPr>
              <a:t>http://ppthemes.com/</a:t>
            </a:r>
            <a:endParaRPr lang="en-US" dirty="0">
              <a:solidFill>
                <a:schemeClr val="bg1"/>
              </a:solidFill>
            </a:endParaRPr>
          </a:p>
          <a:p>
            <a:r>
              <a:rPr lang="en-US" dirty="0">
                <a:solidFill>
                  <a:schemeClr val="bg1"/>
                </a:solidFill>
                <a:hlinkClick r:id="rId11">
                  <a:extLst>
                    <a:ext uri="{A12FA001-AC4F-418D-AE19-62706E023703}">
                      <ahyp:hlinkClr xmlns:ahyp="http://schemas.microsoft.com/office/drawing/2018/hyperlinkcolor" val="tx"/>
                    </a:ext>
                  </a:extLst>
                </a:hlinkClick>
              </a:rPr>
              <a:t>http://shopping.ppthemes.com/</a:t>
            </a:r>
            <a:r>
              <a:rPr lang="en-US" dirty="0">
                <a:solidFill>
                  <a:schemeClr val="bg1"/>
                </a:solidFill>
              </a:rPr>
              <a:t> </a:t>
            </a:r>
          </a:p>
        </p:txBody>
      </p:sp>
      <p:pic>
        <p:nvPicPr>
          <p:cNvPr id="4" name="Imagen 7">
            <a:extLst>
              <a:ext uri="{FF2B5EF4-FFF2-40B4-BE49-F238E27FC236}">
                <a16:creationId xmlns:a16="http://schemas.microsoft.com/office/drawing/2014/main" id="{5787CB8A-51CF-8BFC-6F3A-D1A91D624E19}"/>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009453" y="-1083156"/>
            <a:ext cx="1555777" cy="970735"/>
          </a:xfrm>
          <a:prstGeom prst="rect">
            <a:avLst/>
          </a:prstGeom>
        </p:spPr>
      </p:pic>
      <p:sp>
        <p:nvSpPr>
          <p:cNvPr id="5" name="CuadroTexto 8">
            <a:extLst>
              <a:ext uri="{FF2B5EF4-FFF2-40B4-BE49-F238E27FC236}">
                <a16:creationId xmlns:a16="http://schemas.microsoft.com/office/drawing/2014/main" id="{FC9D0960-F548-30AA-D294-50CAEB233C3C}"/>
              </a:ext>
            </a:extLst>
          </p:cNvPr>
          <p:cNvSpPr txBox="1"/>
          <p:nvPr userDrawn="1"/>
        </p:nvSpPr>
        <p:spPr>
          <a:xfrm>
            <a:off x="8659820" y="-645106"/>
            <a:ext cx="2659702" cy="369332"/>
          </a:xfrm>
          <a:prstGeom prst="rect">
            <a:avLst/>
          </a:prstGeom>
          <a:noFill/>
        </p:spPr>
        <p:txBody>
          <a:bodyPr wrap="none" rtlCol="0">
            <a:spAutoFit/>
          </a:bodyPr>
          <a:lstStyle/>
          <a:p>
            <a:r>
              <a:rPr lang="en-US" dirty="0">
                <a:solidFill>
                  <a:schemeClr val="bg1"/>
                </a:solidFill>
                <a:hlinkClick r:id="rId13">
                  <a:extLst>
                    <a:ext uri="{A12FA001-AC4F-418D-AE19-62706E023703}">
                      <ahyp:hlinkClr xmlns:ahyp="http://schemas.microsoft.com/office/drawing/2018/hyperlinkcolor" val="tx"/>
                    </a:ext>
                  </a:extLst>
                </a:hlinkClick>
              </a:rPr>
              <a:t>https://slidesgratis.com/</a:t>
            </a:r>
            <a:r>
              <a:rPr lang="en-US" dirty="0">
                <a:solidFill>
                  <a:schemeClr val="bg1"/>
                </a:solidFill>
              </a:rPr>
              <a:t> </a:t>
            </a:r>
          </a:p>
        </p:txBody>
      </p:sp>
      <p:pic>
        <p:nvPicPr>
          <p:cNvPr id="6" name="Imagen 13">
            <a:extLst>
              <a:ext uri="{FF2B5EF4-FFF2-40B4-BE49-F238E27FC236}">
                <a16:creationId xmlns:a16="http://schemas.microsoft.com/office/drawing/2014/main" id="{0D61977F-45A9-CB0B-C9B4-6F36C85DAF8A}"/>
              </a:ext>
            </a:extLst>
          </p:cNvPr>
          <p:cNvPicPr>
            <a:picLocks noChangeAspect="1"/>
          </p:cNvPicPr>
          <p:nvPr userDrawn="1"/>
        </p:nvPicPr>
        <p:blipFill rotWithShape="1">
          <a:blip r:embed="rId14" cstate="print">
            <a:extLst>
              <a:ext uri="{28A0092B-C50C-407E-A947-70E740481C1C}">
                <a14:useLocalDpi xmlns:a14="http://schemas.microsoft.com/office/drawing/2010/main" val="0"/>
              </a:ext>
            </a:extLst>
          </a:blip>
          <a:srcRect t="26389" r="12615" b="30833"/>
          <a:stretch/>
        </p:blipFill>
        <p:spPr>
          <a:xfrm>
            <a:off x="321364" y="-974539"/>
            <a:ext cx="1337946" cy="654972"/>
          </a:xfrm>
          <a:prstGeom prst="rect">
            <a:avLst/>
          </a:prstGeom>
        </p:spPr>
      </p:pic>
      <p:sp>
        <p:nvSpPr>
          <p:cNvPr id="8" name="Rectángulo 9">
            <a:extLst>
              <a:ext uri="{FF2B5EF4-FFF2-40B4-BE49-F238E27FC236}">
                <a16:creationId xmlns:a16="http://schemas.microsoft.com/office/drawing/2014/main" id="{310C3F75-17A0-BD80-EA8E-C1ACACD72FB4}"/>
              </a:ext>
            </a:extLst>
          </p:cNvPr>
          <p:cNvSpPr/>
          <p:nvPr userDrawn="1"/>
        </p:nvSpPr>
        <p:spPr>
          <a:xfrm>
            <a:off x="0" y="-1178145"/>
            <a:ext cx="12192000" cy="1160711"/>
          </a:xfrm>
          <a:prstGeom prst="rect">
            <a:avLst/>
          </a:prstGeom>
          <a:solidFill>
            <a:srgbClr val="4C0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CuadroTexto 14">
            <a:extLst>
              <a:ext uri="{FF2B5EF4-FFF2-40B4-BE49-F238E27FC236}">
                <a16:creationId xmlns:a16="http://schemas.microsoft.com/office/drawing/2014/main" id="{6EDAFAB7-F89D-55CB-270E-C349B7176D03}"/>
              </a:ext>
            </a:extLst>
          </p:cNvPr>
          <p:cNvSpPr txBox="1"/>
          <p:nvPr userDrawn="1"/>
        </p:nvSpPr>
        <p:spPr>
          <a:xfrm>
            <a:off x="1753900" y="-905770"/>
            <a:ext cx="2406428" cy="646331"/>
          </a:xfrm>
          <a:prstGeom prst="rect">
            <a:avLst/>
          </a:prstGeom>
          <a:noFill/>
        </p:spPr>
        <p:txBody>
          <a:bodyPr wrap="none" rtlCol="0">
            <a:spAutoFit/>
          </a:bodyPr>
          <a:lstStyle/>
          <a:p>
            <a:r>
              <a:rPr lang="en-US" dirty="0">
                <a:solidFill>
                  <a:schemeClr val="bg1"/>
                </a:solidFill>
                <a:hlinkClick r:id="rId10">
                  <a:extLst>
                    <a:ext uri="{A12FA001-AC4F-418D-AE19-62706E023703}">
                      <ahyp:hlinkClr xmlns:ahyp="http://schemas.microsoft.com/office/drawing/2018/hyperlinkcolor" val="tx"/>
                    </a:ext>
                  </a:extLst>
                </a:hlinkClick>
              </a:rPr>
              <a:t>http://ppthemes.com/</a:t>
            </a:r>
            <a:endParaRPr lang="en-US" dirty="0">
              <a:solidFill>
                <a:schemeClr val="bg1"/>
              </a:solidFill>
            </a:endParaRPr>
          </a:p>
          <a:p>
            <a:r>
              <a:rPr lang="en-US" dirty="0">
                <a:solidFill>
                  <a:schemeClr val="bg1"/>
                </a:solidFill>
                <a:hlinkClick r:id="rId11">
                  <a:extLst>
                    <a:ext uri="{A12FA001-AC4F-418D-AE19-62706E023703}">
                      <ahyp:hlinkClr xmlns:ahyp="http://schemas.microsoft.com/office/drawing/2018/hyperlinkcolor" val="tx"/>
                    </a:ext>
                  </a:extLst>
                </a:hlinkClick>
              </a:rPr>
              <a:t>http://pptbundle.com/</a:t>
            </a:r>
            <a:r>
              <a:rPr lang="en-US" dirty="0">
                <a:solidFill>
                  <a:schemeClr val="bg1"/>
                </a:solidFill>
              </a:rPr>
              <a:t> </a:t>
            </a:r>
          </a:p>
        </p:txBody>
      </p:sp>
      <p:pic>
        <p:nvPicPr>
          <p:cNvPr id="10" name="Imagen 15">
            <a:extLst>
              <a:ext uri="{FF2B5EF4-FFF2-40B4-BE49-F238E27FC236}">
                <a16:creationId xmlns:a16="http://schemas.microsoft.com/office/drawing/2014/main" id="{F479023C-A2F8-96C4-327B-D3BE2FB78001}"/>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009453" y="-1083156"/>
            <a:ext cx="1555777" cy="970735"/>
          </a:xfrm>
          <a:prstGeom prst="rect">
            <a:avLst/>
          </a:prstGeom>
        </p:spPr>
      </p:pic>
      <p:sp>
        <p:nvSpPr>
          <p:cNvPr id="11" name="CuadroTexto 16">
            <a:extLst>
              <a:ext uri="{FF2B5EF4-FFF2-40B4-BE49-F238E27FC236}">
                <a16:creationId xmlns:a16="http://schemas.microsoft.com/office/drawing/2014/main" id="{86377D63-6037-FC02-685C-3264A961500E}"/>
              </a:ext>
            </a:extLst>
          </p:cNvPr>
          <p:cNvSpPr txBox="1"/>
          <p:nvPr userDrawn="1"/>
        </p:nvSpPr>
        <p:spPr>
          <a:xfrm>
            <a:off x="8659820" y="-645106"/>
            <a:ext cx="2659702" cy="369332"/>
          </a:xfrm>
          <a:prstGeom prst="rect">
            <a:avLst/>
          </a:prstGeom>
          <a:noFill/>
        </p:spPr>
        <p:txBody>
          <a:bodyPr wrap="none" rtlCol="0">
            <a:spAutoFit/>
          </a:bodyPr>
          <a:lstStyle/>
          <a:p>
            <a:r>
              <a:rPr lang="en-US" dirty="0">
                <a:solidFill>
                  <a:schemeClr val="bg1"/>
                </a:solidFill>
                <a:hlinkClick r:id="rId13">
                  <a:extLst>
                    <a:ext uri="{A12FA001-AC4F-418D-AE19-62706E023703}">
                      <ahyp:hlinkClr xmlns:ahyp="http://schemas.microsoft.com/office/drawing/2018/hyperlinkcolor" val="tx"/>
                    </a:ext>
                  </a:extLst>
                </a:hlinkClick>
              </a:rPr>
              <a:t>https://slidesgratis.com/</a:t>
            </a:r>
            <a:r>
              <a:rPr lang="en-US" dirty="0">
                <a:solidFill>
                  <a:schemeClr val="bg1"/>
                </a:solidFill>
              </a:rPr>
              <a:t> </a:t>
            </a:r>
          </a:p>
        </p:txBody>
      </p:sp>
      <p:pic>
        <p:nvPicPr>
          <p:cNvPr id="12" name="Imagen 17">
            <a:extLst>
              <a:ext uri="{FF2B5EF4-FFF2-40B4-BE49-F238E27FC236}">
                <a16:creationId xmlns:a16="http://schemas.microsoft.com/office/drawing/2014/main" id="{9B0BD667-188C-CC0E-9162-83C91FBC6E11}"/>
              </a:ext>
            </a:extLst>
          </p:cNvPr>
          <p:cNvPicPr>
            <a:picLocks noChangeAspect="1"/>
          </p:cNvPicPr>
          <p:nvPr userDrawn="1"/>
        </p:nvPicPr>
        <p:blipFill rotWithShape="1">
          <a:blip r:embed="rId14" cstate="print">
            <a:extLst>
              <a:ext uri="{28A0092B-C50C-407E-A947-70E740481C1C}">
                <a14:useLocalDpi xmlns:a14="http://schemas.microsoft.com/office/drawing/2010/main" val="0"/>
              </a:ext>
            </a:extLst>
          </a:blip>
          <a:srcRect t="26389" r="12615" b="30833"/>
          <a:stretch/>
        </p:blipFill>
        <p:spPr>
          <a:xfrm>
            <a:off x="321364" y="-974539"/>
            <a:ext cx="1337946" cy="654972"/>
          </a:xfrm>
          <a:prstGeom prst="rect">
            <a:avLst/>
          </a:prstGeom>
        </p:spPr>
      </p:pic>
    </p:spTree>
    <p:extLst>
      <p:ext uri="{BB962C8B-B14F-4D97-AF65-F5344CB8AC3E}">
        <p14:creationId xmlns:p14="http://schemas.microsoft.com/office/powerpoint/2010/main" val="17744485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6" r:id="rId3"/>
    <p:sldLayoutId id="2147483655" r:id="rId4"/>
    <p:sldLayoutId id="2147483660" r:id="rId5"/>
    <p:sldLayoutId id="2147483657" r:id="rId6"/>
    <p:sldLayoutId id="2147483661" r:id="rId7"/>
    <p:sldLayoutId id="2147483658" r:id="rId8"/>
  </p:sldLayoutIdLst>
  <p:transition spd="slow">
    <p:wip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4.jpe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4.jpe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jpe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4.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6"/>
          <p:cNvSpPr>
            <a:spLocks noChangeArrowheads="1"/>
          </p:cNvSpPr>
          <p:nvPr/>
        </p:nvSpPr>
        <p:spPr bwMode="auto">
          <a:xfrm>
            <a:off x="238126" y="5943600"/>
            <a:ext cx="11556566" cy="773112"/>
          </a:xfrm>
          <a:prstGeom prst="rect">
            <a:avLst/>
          </a:prstGeom>
          <a:solidFill>
            <a:srgbClr val="2323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7"/>
          <p:cNvSpPr>
            <a:spLocks/>
          </p:cNvSpPr>
          <p:nvPr/>
        </p:nvSpPr>
        <p:spPr bwMode="auto">
          <a:xfrm>
            <a:off x="420464" y="6140525"/>
            <a:ext cx="238862" cy="350088"/>
          </a:xfrm>
          <a:custGeom>
            <a:avLst/>
            <a:gdLst>
              <a:gd name="T0" fmla="*/ 0 w 131"/>
              <a:gd name="T1" fmla="*/ 0 h 192"/>
              <a:gd name="T2" fmla="*/ 131 w 131"/>
              <a:gd name="T3" fmla="*/ 96 h 192"/>
              <a:gd name="T4" fmla="*/ 0 w 131"/>
              <a:gd name="T5" fmla="*/ 192 h 192"/>
              <a:gd name="T6" fmla="*/ 0 w 131"/>
              <a:gd name="T7" fmla="*/ 0 h 192"/>
            </a:gdLst>
            <a:ahLst/>
            <a:cxnLst>
              <a:cxn ang="0">
                <a:pos x="T0" y="T1"/>
              </a:cxn>
              <a:cxn ang="0">
                <a:pos x="T2" y="T3"/>
              </a:cxn>
              <a:cxn ang="0">
                <a:pos x="T4" y="T5"/>
              </a:cxn>
              <a:cxn ang="0">
                <a:pos x="T6" y="T7"/>
              </a:cxn>
            </a:cxnLst>
            <a:rect l="0" t="0" r="r" b="b"/>
            <a:pathLst>
              <a:path w="131" h="192">
                <a:moveTo>
                  <a:pt x="0" y="0"/>
                </a:moveTo>
                <a:lnTo>
                  <a:pt x="131" y="96"/>
                </a:lnTo>
                <a:lnTo>
                  <a:pt x="0" y="192"/>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8"/>
          <p:cNvSpPr>
            <a:spLocks/>
          </p:cNvSpPr>
          <p:nvPr/>
        </p:nvSpPr>
        <p:spPr bwMode="auto">
          <a:xfrm>
            <a:off x="898189" y="6140525"/>
            <a:ext cx="240686" cy="350088"/>
          </a:xfrm>
          <a:custGeom>
            <a:avLst/>
            <a:gdLst>
              <a:gd name="T0" fmla="*/ 132 w 132"/>
              <a:gd name="T1" fmla="*/ 0 h 192"/>
              <a:gd name="T2" fmla="*/ 0 w 132"/>
              <a:gd name="T3" fmla="*/ 96 h 192"/>
              <a:gd name="T4" fmla="*/ 132 w 132"/>
              <a:gd name="T5" fmla="*/ 192 h 192"/>
              <a:gd name="T6" fmla="*/ 132 w 132"/>
              <a:gd name="T7" fmla="*/ 0 h 192"/>
            </a:gdLst>
            <a:ahLst/>
            <a:cxnLst>
              <a:cxn ang="0">
                <a:pos x="T0" y="T1"/>
              </a:cxn>
              <a:cxn ang="0">
                <a:pos x="T2" y="T3"/>
              </a:cxn>
              <a:cxn ang="0">
                <a:pos x="T4" y="T5"/>
              </a:cxn>
              <a:cxn ang="0">
                <a:pos x="T6" y="T7"/>
              </a:cxn>
            </a:cxnLst>
            <a:rect l="0" t="0" r="r" b="b"/>
            <a:pathLst>
              <a:path w="132" h="192">
                <a:moveTo>
                  <a:pt x="132" y="0"/>
                </a:moveTo>
                <a:lnTo>
                  <a:pt x="0" y="96"/>
                </a:lnTo>
                <a:lnTo>
                  <a:pt x="132" y="192"/>
                </a:ln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9"/>
          <p:cNvSpPr>
            <a:spLocks/>
          </p:cNvSpPr>
          <p:nvPr/>
        </p:nvSpPr>
        <p:spPr bwMode="auto">
          <a:xfrm>
            <a:off x="1374090" y="6147818"/>
            <a:ext cx="238862" cy="351912"/>
          </a:xfrm>
          <a:custGeom>
            <a:avLst/>
            <a:gdLst>
              <a:gd name="T0" fmla="*/ 0 w 131"/>
              <a:gd name="T1" fmla="*/ 0 h 193"/>
              <a:gd name="T2" fmla="*/ 131 w 131"/>
              <a:gd name="T3" fmla="*/ 96 h 193"/>
              <a:gd name="T4" fmla="*/ 0 w 131"/>
              <a:gd name="T5" fmla="*/ 193 h 193"/>
              <a:gd name="T6" fmla="*/ 0 w 131"/>
              <a:gd name="T7" fmla="*/ 0 h 193"/>
            </a:gdLst>
            <a:ahLst/>
            <a:cxnLst>
              <a:cxn ang="0">
                <a:pos x="T0" y="T1"/>
              </a:cxn>
              <a:cxn ang="0">
                <a:pos x="T2" y="T3"/>
              </a:cxn>
              <a:cxn ang="0">
                <a:pos x="T4" y="T5"/>
              </a:cxn>
              <a:cxn ang="0">
                <a:pos x="T6" y="T7"/>
              </a:cxn>
            </a:cxnLst>
            <a:rect l="0" t="0" r="r" b="b"/>
            <a:pathLst>
              <a:path w="131" h="193">
                <a:moveTo>
                  <a:pt x="0" y="0"/>
                </a:moveTo>
                <a:lnTo>
                  <a:pt x="131" y="96"/>
                </a:lnTo>
                <a:lnTo>
                  <a:pt x="0" y="19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10"/>
          <p:cNvSpPr>
            <a:spLocks noChangeArrowheads="1"/>
          </p:cNvSpPr>
          <p:nvPr/>
        </p:nvSpPr>
        <p:spPr bwMode="auto">
          <a:xfrm>
            <a:off x="850781" y="6147818"/>
            <a:ext cx="43761" cy="3427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11"/>
          <p:cNvSpPr>
            <a:spLocks noChangeArrowheads="1"/>
          </p:cNvSpPr>
          <p:nvPr/>
        </p:nvSpPr>
        <p:spPr bwMode="auto">
          <a:xfrm>
            <a:off x="1612953" y="6153288"/>
            <a:ext cx="43761" cy="34097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12"/>
          <p:cNvSpPr>
            <a:spLocks noChangeArrowheads="1"/>
          </p:cNvSpPr>
          <p:nvPr/>
        </p:nvSpPr>
        <p:spPr bwMode="auto">
          <a:xfrm>
            <a:off x="2269368" y="6240811"/>
            <a:ext cx="6901483" cy="160457"/>
          </a:xfrm>
          <a:prstGeom prst="rect">
            <a:avLst/>
          </a:prstGeom>
          <a:solidFill>
            <a:srgbClr val="4F4F4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Rectangle 14"/>
          <p:cNvSpPr>
            <a:spLocks noChangeArrowheads="1"/>
          </p:cNvSpPr>
          <p:nvPr/>
        </p:nvSpPr>
        <p:spPr bwMode="auto">
          <a:xfrm>
            <a:off x="2267545" y="6240811"/>
            <a:ext cx="6952538" cy="185984"/>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p:nvSpPr>
        <p:spPr bwMode="auto">
          <a:xfrm>
            <a:off x="1767940" y="6260868"/>
            <a:ext cx="41938" cy="122166"/>
          </a:xfrm>
          <a:custGeom>
            <a:avLst/>
            <a:gdLst>
              <a:gd name="T0" fmla="*/ 14 w 23"/>
              <a:gd name="T1" fmla="*/ 9 h 67"/>
              <a:gd name="T2" fmla="*/ 14 w 23"/>
              <a:gd name="T3" fmla="*/ 9 h 67"/>
              <a:gd name="T4" fmla="*/ 1 w 23"/>
              <a:gd name="T5" fmla="*/ 15 h 67"/>
              <a:gd name="T6" fmla="*/ 0 w 23"/>
              <a:gd name="T7" fmla="*/ 8 h 67"/>
              <a:gd name="T8" fmla="*/ 15 w 23"/>
              <a:gd name="T9" fmla="*/ 0 h 67"/>
              <a:gd name="T10" fmla="*/ 23 w 23"/>
              <a:gd name="T11" fmla="*/ 0 h 67"/>
              <a:gd name="T12" fmla="*/ 23 w 23"/>
              <a:gd name="T13" fmla="*/ 67 h 67"/>
              <a:gd name="T14" fmla="*/ 14 w 23"/>
              <a:gd name="T15" fmla="*/ 67 h 67"/>
              <a:gd name="T16" fmla="*/ 14 w 23"/>
              <a:gd name="T17" fmla="*/ 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67">
                <a:moveTo>
                  <a:pt x="14" y="9"/>
                </a:moveTo>
                <a:lnTo>
                  <a:pt x="14" y="9"/>
                </a:lnTo>
                <a:lnTo>
                  <a:pt x="1" y="15"/>
                </a:lnTo>
                <a:lnTo>
                  <a:pt x="0" y="8"/>
                </a:lnTo>
                <a:lnTo>
                  <a:pt x="15" y="0"/>
                </a:lnTo>
                <a:lnTo>
                  <a:pt x="23" y="0"/>
                </a:lnTo>
                <a:lnTo>
                  <a:pt x="23" y="67"/>
                </a:lnTo>
                <a:lnTo>
                  <a:pt x="14" y="67"/>
                </a:lnTo>
                <a:lnTo>
                  <a:pt x="14"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7"/>
          <p:cNvSpPr>
            <a:spLocks/>
          </p:cNvSpPr>
          <p:nvPr/>
        </p:nvSpPr>
        <p:spPr bwMode="auto">
          <a:xfrm>
            <a:off x="1853638" y="6260868"/>
            <a:ext cx="74758" cy="123990"/>
          </a:xfrm>
          <a:custGeom>
            <a:avLst/>
            <a:gdLst>
              <a:gd name="T0" fmla="*/ 45 w 47"/>
              <a:gd name="T1" fmla="*/ 9 h 77"/>
              <a:gd name="T2" fmla="*/ 16 w 47"/>
              <a:gd name="T3" fmla="*/ 9 h 77"/>
              <a:gd name="T4" fmla="*/ 14 w 47"/>
              <a:gd name="T5" fmla="*/ 28 h 77"/>
              <a:gd name="T6" fmla="*/ 20 w 47"/>
              <a:gd name="T7" fmla="*/ 28 h 77"/>
              <a:gd name="T8" fmla="*/ 36 w 47"/>
              <a:gd name="T9" fmla="*/ 32 h 77"/>
              <a:gd name="T10" fmla="*/ 47 w 47"/>
              <a:gd name="T11" fmla="*/ 51 h 77"/>
              <a:gd name="T12" fmla="*/ 19 w 47"/>
              <a:gd name="T13" fmla="*/ 77 h 77"/>
              <a:gd name="T14" fmla="*/ 0 w 47"/>
              <a:gd name="T15" fmla="*/ 72 h 77"/>
              <a:gd name="T16" fmla="*/ 2 w 47"/>
              <a:gd name="T17" fmla="*/ 64 h 77"/>
              <a:gd name="T18" fmla="*/ 19 w 47"/>
              <a:gd name="T19" fmla="*/ 69 h 77"/>
              <a:gd name="T20" fmla="*/ 36 w 47"/>
              <a:gd name="T21" fmla="*/ 52 h 77"/>
              <a:gd name="T22" fmla="*/ 15 w 47"/>
              <a:gd name="T23" fmla="*/ 36 h 77"/>
              <a:gd name="T24" fmla="*/ 4 w 47"/>
              <a:gd name="T25" fmla="*/ 36 h 77"/>
              <a:gd name="T26" fmla="*/ 9 w 47"/>
              <a:gd name="T27" fmla="*/ 0 h 77"/>
              <a:gd name="T28" fmla="*/ 45 w 47"/>
              <a:gd name="T29" fmla="*/ 0 h 77"/>
              <a:gd name="T30" fmla="*/ 45 w 47"/>
              <a:gd name="T31" fmla="*/ 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7" h="77">
                <a:moveTo>
                  <a:pt x="45" y="9"/>
                </a:moveTo>
                <a:cubicBezTo>
                  <a:pt x="16" y="9"/>
                  <a:pt x="16" y="9"/>
                  <a:pt x="16" y="9"/>
                </a:cubicBezTo>
                <a:cubicBezTo>
                  <a:pt x="14" y="28"/>
                  <a:pt x="14" y="28"/>
                  <a:pt x="14" y="28"/>
                </a:cubicBezTo>
                <a:cubicBezTo>
                  <a:pt x="15" y="28"/>
                  <a:pt x="17" y="28"/>
                  <a:pt x="20" y="28"/>
                </a:cubicBezTo>
                <a:cubicBezTo>
                  <a:pt x="26" y="28"/>
                  <a:pt x="31" y="29"/>
                  <a:pt x="36" y="32"/>
                </a:cubicBezTo>
                <a:cubicBezTo>
                  <a:pt x="42" y="35"/>
                  <a:pt x="47" y="42"/>
                  <a:pt x="47" y="51"/>
                </a:cubicBezTo>
                <a:cubicBezTo>
                  <a:pt x="47" y="66"/>
                  <a:pt x="35" y="77"/>
                  <a:pt x="19" y="77"/>
                </a:cubicBezTo>
                <a:cubicBezTo>
                  <a:pt x="10" y="77"/>
                  <a:pt x="3" y="75"/>
                  <a:pt x="0" y="72"/>
                </a:cubicBezTo>
                <a:cubicBezTo>
                  <a:pt x="2" y="64"/>
                  <a:pt x="2" y="64"/>
                  <a:pt x="2" y="64"/>
                </a:cubicBezTo>
                <a:cubicBezTo>
                  <a:pt x="6" y="66"/>
                  <a:pt x="12" y="69"/>
                  <a:pt x="19" y="69"/>
                </a:cubicBezTo>
                <a:cubicBezTo>
                  <a:pt x="28" y="69"/>
                  <a:pt x="36" y="62"/>
                  <a:pt x="36" y="52"/>
                </a:cubicBezTo>
                <a:cubicBezTo>
                  <a:pt x="36" y="43"/>
                  <a:pt x="30" y="36"/>
                  <a:pt x="15" y="36"/>
                </a:cubicBezTo>
                <a:cubicBezTo>
                  <a:pt x="10" y="36"/>
                  <a:pt x="7" y="36"/>
                  <a:pt x="4" y="36"/>
                </a:cubicBezTo>
                <a:cubicBezTo>
                  <a:pt x="9" y="0"/>
                  <a:pt x="9" y="0"/>
                  <a:pt x="9" y="0"/>
                </a:cubicBezTo>
                <a:cubicBezTo>
                  <a:pt x="45" y="0"/>
                  <a:pt x="45" y="0"/>
                  <a:pt x="45" y="0"/>
                </a:cubicBezTo>
                <a:lnTo>
                  <a:pt x="45"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noEditPoints="1"/>
          </p:cNvSpPr>
          <p:nvPr/>
        </p:nvSpPr>
        <p:spPr bwMode="auto">
          <a:xfrm>
            <a:off x="1952101" y="6293688"/>
            <a:ext cx="20057" cy="91169"/>
          </a:xfrm>
          <a:custGeom>
            <a:avLst/>
            <a:gdLst>
              <a:gd name="T0" fmla="*/ 0 w 13"/>
              <a:gd name="T1" fmla="*/ 8 h 56"/>
              <a:gd name="T2" fmla="*/ 7 w 13"/>
              <a:gd name="T3" fmla="*/ 0 h 56"/>
              <a:gd name="T4" fmla="*/ 13 w 13"/>
              <a:gd name="T5" fmla="*/ 8 h 56"/>
              <a:gd name="T6" fmla="*/ 7 w 13"/>
              <a:gd name="T7" fmla="*/ 15 h 56"/>
              <a:gd name="T8" fmla="*/ 0 w 13"/>
              <a:gd name="T9" fmla="*/ 8 h 56"/>
              <a:gd name="T10" fmla="*/ 0 w 13"/>
              <a:gd name="T11" fmla="*/ 49 h 56"/>
              <a:gd name="T12" fmla="*/ 7 w 13"/>
              <a:gd name="T13" fmla="*/ 41 h 56"/>
              <a:gd name="T14" fmla="*/ 13 w 13"/>
              <a:gd name="T15" fmla="*/ 49 h 56"/>
              <a:gd name="T16" fmla="*/ 7 w 13"/>
              <a:gd name="T17" fmla="*/ 56 h 56"/>
              <a:gd name="T18" fmla="*/ 0 w 13"/>
              <a:gd name="T19"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56">
                <a:moveTo>
                  <a:pt x="0" y="8"/>
                </a:moveTo>
                <a:cubicBezTo>
                  <a:pt x="0" y="3"/>
                  <a:pt x="3" y="0"/>
                  <a:pt x="7" y="0"/>
                </a:cubicBezTo>
                <a:cubicBezTo>
                  <a:pt x="11" y="0"/>
                  <a:pt x="13" y="3"/>
                  <a:pt x="13" y="8"/>
                </a:cubicBezTo>
                <a:cubicBezTo>
                  <a:pt x="13" y="12"/>
                  <a:pt x="11" y="15"/>
                  <a:pt x="7" y="15"/>
                </a:cubicBezTo>
                <a:cubicBezTo>
                  <a:pt x="2" y="15"/>
                  <a:pt x="0" y="12"/>
                  <a:pt x="0" y="8"/>
                </a:cubicBezTo>
                <a:close/>
                <a:moveTo>
                  <a:pt x="0" y="49"/>
                </a:moveTo>
                <a:cubicBezTo>
                  <a:pt x="0" y="44"/>
                  <a:pt x="3" y="41"/>
                  <a:pt x="7" y="41"/>
                </a:cubicBezTo>
                <a:cubicBezTo>
                  <a:pt x="11" y="41"/>
                  <a:pt x="13" y="44"/>
                  <a:pt x="13" y="49"/>
                </a:cubicBezTo>
                <a:cubicBezTo>
                  <a:pt x="13" y="53"/>
                  <a:pt x="11" y="56"/>
                  <a:pt x="7" y="56"/>
                </a:cubicBezTo>
                <a:cubicBezTo>
                  <a:pt x="2" y="56"/>
                  <a:pt x="0" y="53"/>
                  <a:pt x="0" y="4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9"/>
          <p:cNvSpPr>
            <a:spLocks/>
          </p:cNvSpPr>
          <p:nvPr/>
        </p:nvSpPr>
        <p:spPr bwMode="auto">
          <a:xfrm>
            <a:off x="1988568" y="6259044"/>
            <a:ext cx="76582" cy="125813"/>
          </a:xfrm>
          <a:custGeom>
            <a:avLst/>
            <a:gdLst>
              <a:gd name="T0" fmla="*/ 2 w 47"/>
              <a:gd name="T1" fmla="*/ 65 h 78"/>
              <a:gd name="T2" fmla="*/ 19 w 47"/>
              <a:gd name="T3" fmla="*/ 70 h 78"/>
              <a:gd name="T4" fmla="*/ 36 w 47"/>
              <a:gd name="T5" fmla="*/ 55 h 78"/>
              <a:gd name="T6" fmla="*/ 17 w 47"/>
              <a:gd name="T7" fmla="*/ 40 h 78"/>
              <a:gd name="T8" fmla="*/ 11 w 47"/>
              <a:gd name="T9" fmla="*/ 40 h 78"/>
              <a:gd name="T10" fmla="*/ 11 w 47"/>
              <a:gd name="T11" fmla="*/ 32 h 78"/>
              <a:gd name="T12" fmla="*/ 17 w 47"/>
              <a:gd name="T13" fmla="*/ 32 h 78"/>
              <a:gd name="T14" fmla="*/ 33 w 47"/>
              <a:gd name="T15" fmla="*/ 19 h 78"/>
              <a:gd name="T16" fmla="*/ 20 w 47"/>
              <a:gd name="T17" fmla="*/ 8 h 78"/>
              <a:gd name="T18" fmla="*/ 5 w 47"/>
              <a:gd name="T19" fmla="*/ 13 h 78"/>
              <a:gd name="T20" fmla="*/ 2 w 47"/>
              <a:gd name="T21" fmla="*/ 6 h 78"/>
              <a:gd name="T22" fmla="*/ 22 w 47"/>
              <a:gd name="T23" fmla="*/ 0 h 78"/>
              <a:gd name="T24" fmla="*/ 44 w 47"/>
              <a:gd name="T25" fmla="*/ 18 h 78"/>
              <a:gd name="T26" fmla="*/ 30 w 47"/>
              <a:gd name="T27" fmla="*/ 36 h 78"/>
              <a:gd name="T28" fmla="*/ 30 w 47"/>
              <a:gd name="T29" fmla="*/ 36 h 78"/>
              <a:gd name="T30" fmla="*/ 47 w 47"/>
              <a:gd name="T31" fmla="*/ 55 h 78"/>
              <a:gd name="T32" fmla="*/ 19 w 47"/>
              <a:gd name="T33" fmla="*/ 78 h 78"/>
              <a:gd name="T34" fmla="*/ 0 w 47"/>
              <a:gd name="T35" fmla="*/ 73 h 78"/>
              <a:gd name="T36" fmla="*/ 2 w 47"/>
              <a:gd name="T3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78">
                <a:moveTo>
                  <a:pt x="2" y="65"/>
                </a:moveTo>
                <a:cubicBezTo>
                  <a:pt x="5" y="67"/>
                  <a:pt x="12" y="70"/>
                  <a:pt x="19" y="70"/>
                </a:cubicBezTo>
                <a:cubicBezTo>
                  <a:pt x="32" y="70"/>
                  <a:pt x="36" y="61"/>
                  <a:pt x="36" y="55"/>
                </a:cubicBezTo>
                <a:cubicBezTo>
                  <a:pt x="36" y="44"/>
                  <a:pt x="27" y="40"/>
                  <a:pt x="17" y="40"/>
                </a:cubicBezTo>
                <a:cubicBezTo>
                  <a:pt x="11" y="40"/>
                  <a:pt x="11" y="40"/>
                  <a:pt x="11" y="40"/>
                </a:cubicBezTo>
                <a:cubicBezTo>
                  <a:pt x="11" y="32"/>
                  <a:pt x="11" y="32"/>
                  <a:pt x="11" y="32"/>
                </a:cubicBezTo>
                <a:cubicBezTo>
                  <a:pt x="17" y="32"/>
                  <a:pt x="17" y="32"/>
                  <a:pt x="17" y="32"/>
                </a:cubicBezTo>
                <a:cubicBezTo>
                  <a:pt x="24" y="32"/>
                  <a:pt x="33" y="28"/>
                  <a:pt x="33" y="19"/>
                </a:cubicBezTo>
                <a:cubicBezTo>
                  <a:pt x="33" y="13"/>
                  <a:pt x="30" y="8"/>
                  <a:pt x="20" y="8"/>
                </a:cubicBezTo>
                <a:cubicBezTo>
                  <a:pt x="14" y="8"/>
                  <a:pt x="8" y="11"/>
                  <a:pt x="5" y="13"/>
                </a:cubicBezTo>
                <a:cubicBezTo>
                  <a:pt x="2" y="6"/>
                  <a:pt x="2" y="6"/>
                  <a:pt x="2" y="6"/>
                </a:cubicBezTo>
                <a:cubicBezTo>
                  <a:pt x="6" y="3"/>
                  <a:pt x="14" y="0"/>
                  <a:pt x="22" y="0"/>
                </a:cubicBezTo>
                <a:cubicBezTo>
                  <a:pt x="37" y="0"/>
                  <a:pt x="44" y="9"/>
                  <a:pt x="44" y="18"/>
                </a:cubicBezTo>
                <a:cubicBezTo>
                  <a:pt x="44" y="26"/>
                  <a:pt x="39" y="32"/>
                  <a:pt x="30" y="36"/>
                </a:cubicBezTo>
                <a:cubicBezTo>
                  <a:pt x="30" y="36"/>
                  <a:pt x="30" y="36"/>
                  <a:pt x="30" y="36"/>
                </a:cubicBezTo>
                <a:cubicBezTo>
                  <a:pt x="39" y="38"/>
                  <a:pt x="47" y="45"/>
                  <a:pt x="47" y="55"/>
                </a:cubicBezTo>
                <a:cubicBezTo>
                  <a:pt x="47" y="67"/>
                  <a:pt x="37" y="78"/>
                  <a:pt x="19" y="78"/>
                </a:cubicBezTo>
                <a:cubicBezTo>
                  <a:pt x="11" y="78"/>
                  <a:pt x="3" y="75"/>
                  <a:pt x="0" y="73"/>
                </a:cubicBezTo>
                <a:lnTo>
                  <a:pt x="2"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20"/>
          <p:cNvSpPr>
            <a:spLocks noEditPoints="1"/>
          </p:cNvSpPr>
          <p:nvPr/>
        </p:nvSpPr>
        <p:spPr bwMode="auto">
          <a:xfrm>
            <a:off x="2083384" y="6259044"/>
            <a:ext cx="83875" cy="125813"/>
          </a:xfrm>
          <a:custGeom>
            <a:avLst/>
            <a:gdLst>
              <a:gd name="T0" fmla="*/ 52 w 52"/>
              <a:gd name="T1" fmla="*/ 38 h 78"/>
              <a:gd name="T2" fmla="*/ 25 w 52"/>
              <a:gd name="T3" fmla="*/ 78 h 78"/>
              <a:gd name="T4" fmla="*/ 0 w 52"/>
              <a:gd name="T5" fmla="*/ 39 h 78"/>
              <a:gd name="T6" fmla="*/ 27 w 52"/>
              <a:gd name="T7" fmla="*/ 0 h 78"/>
              <a:gd name="T8" fmla="*/ 52 w 52"/>
              <a:gd name="T9" fmla="*/ 38 h 78"/>
              <a:gd name="T10" fmla="*/ 11 w 52"/>
              <a:gd name="T11" fmla="*/ 39 h 78"/>
              <a:gd name="T12" fmla="*/ 26 w 52"/>
              <a:gd name="T13" fmla="*/ 70 h 78"/>
              <a:gd name="T14" fmla="*/ 42 w 52"/>
              <a:gd name="T15" fmla="*/ 39 h 78"/>
              <a:gd name="T16" fmla="*/ 26 w 52"/>
              <a:gd name="T17" fmla="*/ 8 h 78"/>
              <a:gd name="T18" fmla="*/ 11 w 52"/>
              <a:gd name="T19" fmla="*/ 3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78">
                <a:moveTo>
                  <a:pt x="52" y="38"/>
                </a:moveTo>
                <a:cubicBezTo>
                  <a:pt x="52" y="64"/>
                  <a:pt x="42" y="78"/>
                  <a:pt x="25" y="78"/>
                </a:cubicBezTo>
                <a:cubicBezTo>
                  <a:pt x="11" y="78"/>
                  <a:pt x="1" y="64"/>
                  <a:pt x="0" y="39"/>
                </a:cubicBezTo>
                <a:cubicBezTo>
                  <a:pt x="0" y="14"/>
                  <a:pt x="11" y="0"/>
                  <a:pt x="27" y="0"/>
                </a:cubicBezTo>
                <a:cubicBezTo>
                  <a:pt x="43" y="0"/>
                  <a:pt x="52" y="14"/>
                  <a:pt x="52" y="38"/>
                </a:cubicBezTo>
                <a:close/>
                <a:moveTo>
                  <a:pt x="11" y="39"/>
                </a:moveTo>
                <a:cubicBezTo>
                  <a:pt x="11" y="59"/>
                  <a:pt x="17" y="70"/>
                  <a:pt x="26" y="70"/>
                </a:cubicBezTo>
                <a:cubicBezTo>
                  <a:pt x="37" y="70"/>
                  <a:pt x="42" y="58"/>
                  <a:pt x="42" y="39"/>
                </a:cubicBezTo>
                <a:cubicBezTo>
                  <a:pt x="42" y="20"/>
                  <a:pt x="37" y="8"/>
                  <a:pt x="26" y="8"/>
                </a:cubicBezTo>
                <a:cubicBezTo>
                  <a:pt x="17" y="8"/>
                  <a:pt x="11" y="19"/>
                  <a:pt x="11"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21"/>
          <p:cNvSpPr>
            <a:spLocks/>
          </p:cNvSpPr>
          <p:nvPr/>
        </p:nvSpPr>
        <p:spPr bwMode="auto">
          <a:xfrm>
            <a:off x="9272961" y="6259044"/>
            <a:ext cx="76582" cy="125813"/>
          </a:xfrm>
          <a:custGeom>
            <a:avLst/>
            <a:gdLst>
              <a:gd name="T0" fmla="*/ 2 w 47"/>
              <a:gd name="T1" fmla="*/ 65 h 78"/>
              <a:gd name="T2" fmla="*/ 19 w 47"/>
              <a:gd name="T3" fmla="*/ 70 h 78"/>
              <a:gd name="T4" fmla="*/ 36 w 47"/>
              <a:gd name="T5" fmla="*/ 55 h 78"/>
              <a:gd name="T6" fmla="*/ 17 w 47"/>
              <a:gd name="T7" fmla="*/ 40 h 78"/>
              <a:gd name="T8" fmla="*/ 11 w 47"/>
              <a:gd name="T9" fmla="*/ 40 h 78"/>
              <a:gd name="T10" fmla="*/ 11 w 47"/>
              <a:gd name="T11" fmla="*/ 32 h 78"/>
              <a:gd name="T12" fmla="*/ 17 w 47"/>
              <a:gd name="T13" fmla="*/ 32 h 78"/>
              <a:gd name="T14" fmla="*/ 34 w 47"/>
              <a:gd name="T15" fmla="*/ 19 h 78"/>
              <a:gd name="T16" fmla="*/ 20 w 47"/>
              <a:gd name="T17" fmla="*/ 8 h 78"/>
              <a:gd name="T18" fmla="*/ 5 w 47"/>
              <a:gd name="T19" fmla="*/ 13 h 78"/>
              <a:gd name="T20" fmla="*/ 2 w 47"/>
              <a:gd name="T21" fmla="*/ 6 h 78"/>
              <a:gd name="T22" fmla="*/ 22 w 47"/>
              <a:gd name="T23" fmla="*/ 0 h 78"/>
              <a:gd name="T24" fmla="*/ 44 w 47"/>
              <a:gd name="T25" fmla="*/ 18 h 78"/>
              <a:gd name="T26" fmla="*/ 30 w 47"/>
              <a:gd name="T27" fmla="*/ 36 h 78"/>
              <a:gd name="T28" fmla="*/ 30 w 47"/>
              <a:gd name="T29" fmla="*/ 36 h 78"/>
              <a:gd name="T30" fmla="*/ 47 w 47"/>
              <a:gd name="T31" fmla="*/ 55 h 78"/>
              <a:gd name="T32" fmla="*/ 19 w 47"/>
              <a:gd name="T33" fmla="*/ 78 h 78"/>
              <a:gd name="T34" fmla="*/ 0 w 47"/>
              <a:gd name="T35" fmla="*/ 73 h 78"/>
              <a:gd name="T36" fmla="*/ 2 w 47"/>
              <a:gd name="T3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78">
                <a:moveTo>
                  <a:pt x="2" y="65"/>
                </a:moveTo>
                <a:cubicBezTo>
                  <a:pt x="5" y="67"/>
                  <a:pt x="12" y="70"/>
                  <a:pt x="19" y="70"/>
                </a:cubicBezTo>
                <a:cubicBezTo>
                  <a:pt x="32" y="70"/>
                  <a:pt x="36" y="61"/>
                  <a:pt x="36" y="55"/>
                </a:cubicBezTo>
                <a:cubicBezTo>
                  <a:pt x="36" y="44"/>
                  <a:pt x="27" y="40"/>
                  <a:pt x="17" y="40"/>
                </a:cubicBezTo>
                <a:cubicBezTo>
                  <a:pt x="11" y="40"/>
                  <a:pt x="11" y="40"/>
                  <a:pt x="11" y="40"/>
                </a:cubicBezTo>
                <a:cubicBezTo>
                  <a:pt x="11" y="32"/>
                  <a:pt x="11" y="32"/>
                  <a:pt x="11" y="32"/>
                </a:cubicBezTo>
                <a:cubicBezTo>
                  <a:pt x="17" y="32"/>
                  <a:pt x="17" y="32"/>
                  <a:pt x="17" y="32"/>
                </a:cubicBezTo>
                <a:cubicBezTo>
                  <a:pt x="24" y="32"/>
                  <a:pt x="34" y="28"/>
                  <a:pt x="34" y="19"/>
                </a:cubicBezTo>
                <a:cubicBezTo>
                  <a:pt x="34" y="13"/>
                  <a:pt x="30" y="8"/>
                  <a:pt x="20" y="8"/>
                </a:cubicBezTo>
                <a:cubicBezTo>
                  <a:pt x="14" y="8"/>
                  <a:pt x="8" y="11"/>
                  <a:pt x="5" y="13"/>
                </a:cubicBezTo>
                <a:cubicBezTo>
                  <a:pt x="2" y="6"/>
                  <a:pt x="2" y="6"/>
                  <a:pt x="2" y="6"/>
                </a:cubicBezTo>
                <a:cubicBezTo>
                  <a:pt x="6" y="3"/>
                  <a:pt x="14" y="0"/>
                  <a:pt x="22" y="0"/>
                </a:cubicBezTo>
                <a:cubicBezTo>
                  <a:pt x="37" y="0"/>
                  <a:pt x="44" y="9"/>
                  <a:pt x="44" y="18"/>
                </a:cubicBezTo>
                <a:cubicBezTo>
                  <a:pt x="44" y="26"/>
                  <a:pt x="39" y="32"/>
                  <a:pt x="30" y="36"/>
                </a:cubicBezTo>
                <a:cubicBezTo>
                  <a:pt x="30" y="36"/>
                  <a:pt x="30" y="36"/>
                  <a:pt x="30" y="36"/>
                </a:cubicBezTo>
                <a:cubicBezTo>
                  <a:pt x="39" y="38"/>
                  <a:pt x="47" y="45"/>
                  <a:pt x="47" y="55"/>
                </a:cubicBezTo>
                <a:cubicBezTo>
                  <a:pt x="47" y="67"/>
                  <a:pt x="37" y="78"/>
                  <a:pt x="19" y="78"/>
                </a:cubicBezTo>
                <a:cubicBezTo>
                  <a:pt x="11" y="78"/>
                  <a:pt x="3" y="75"/>
                  <a:pt x="0" y="73"/>
                </a:cubicBezTo>
                <a:lnTo>
                  <a:pt x="2"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2"/>
          <p:cNvSpPr>
            <a:spLocks/>
          </p:cNvSpPr>
          <p:nvPr/>
        </p:nvSpPr>
        <p:spPr bwMode="auto">
          <a:xfrm>
            <a:off x="9380540" y="6260868"/>
            <a:ext cx="41938" cy="122166"/>
          </a:xfrm>
          <a:custGeom>
            <a:avLst/>
            <a:gdLst>
              <a:gd name="T0" fmla="*/ 14 w 23"/>
              <a:gd name="T1" fmla="*/ 9 h 67"/>
              <a:gd name="T2" fmla="*/ 14 w 23"/>
              <a:gd name="T3" fmla="*/ 9 h 67"/>
              <a:gd name="T4" fmla="*/ 2 w 23"/>
              <a:gd name="T5" fmla="*/ 15 h 67"/>
              <a:gd name="T6" fmla="*/ 0 w 23"/>
              <a:gd name="T7" fmla="*/ 8 h 67"/>
              <a:gd name="T8" fmla="*/ 15 w 23"/>
              <a:gd name="T9" fmla="*/ 0 h 67"/>
              <a:gd name="T10" fmla="*/ 23 w 23"/>
              <a:gd name="T11" fmla="*/ 0 h 67"/>
              <a:gd name="T12" fmla="*/ 23 w 23"/>
              <a:gd name="T13" fmla="*/ 67 h 67"/>
              <a:gd name="T14" fmla="*/ 14 w 23"/>
              <a:gd name="T15" fmla="*/ 67 h 67"/>
              <a:gd name="T16" fmla="*/ 14 w 23"/>
              <a:gd name="T17" fmla="*/ 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67">
                <a:moveTo>
                  <a:pt x="14" y="9"/>
                </a:moveTo>
                <a:lnTo>
                  <a:pt x="14" y="9"/>
                </a:lnTo>
                <a:lnTo>
                  <a:pt x="2" y="15"/>
                </a:lnTo>
                <a:lnTo>
                  <a:pt x="0" y="8"/>
                </a:lnTo>
                <a:lnTo>
                  <a:pt x="15" y="0"/>
                </a:lnTo>
                <a:lnTo>
                  <a:pt x="23" y="0"/>
                </a:lnTo>
                <a:lnTo>
                  <a:pt x="23" y="67"/>
                </a:lnTo>
                <a:lnTo>
                  <a:pt x="14" y="67"/>
                </a:lnTo>
                <a:lnTo>
                  <a:pt x="14"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3"/>
          <p:cNvSpPr>
            <a:spLocks noEditPoints="1"/>
          </p:cNvSpPr>
          <p:nvPr/>
        </p:nvSpPr>
        <p:spPr bwMode="auto">
          <a:xfrm>
            <a:off x="9468062" y="6293688"/>
            <a:ext cx="21881" cy="91169"/>
          </a:xfrm>
          <a:custGeom>
            <a:avLst/>
            <a:gdLst>
              <a:gd name="T0" fmla="*/ 0 w 14"/>
              <a:gd name="T1" fmla="*/ 8 h 56"/>
              <a:gd name="T2" fmla="*/ 7 w 14"/>
              <a:gd name="T3" fmla="*/ 0 h 56"/>
              <a:gd name="T4" fmla="*/ 14 w 14"/>
              <a:gd name="T5" fmla="*/ 8 h 56"/>
              <a:gd name="T6" fmla="*/ 7 w 14"/>
              <a:gd name="T7" fmla="*/ 15 h 56"/>
              <a:gd name="T8" fmla="*/ 0 w 14"/>
              <a:gd name="T9" fmla="*/ 8 h 56"/>
              <a:gd name="T10" fmla="*/ 0 w 14"/>
              <a:gd name="T11" fmla="*/ 49 h 56"/>
              <a:gd name="T12" fmla="*/ 7 w 14"/>
              <a:gd name="T13" fmla="*/ 41 h 56"/>
              <a:gd name="T14" fmla="*/ 14 w 14"/>
              <a:gd name="T15" fmla="*/ 49 h 56"/>
              <a:gd name="T16" fmla="*/ 7 w 14"/>
              <a:gd name="T17" fmla="*/ 56 h 56"/>
              <a:gd name="T18" fmla="*/ 0 w 14"/>
              <a:gd name="T19"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56">
                <a:moveTo>
                  <a:pt x="0" y="8"/>
                </a:moveTo>
                <a:cubicBezTo>
                  <a:pt x="0" y="3"/>
                  <a:pt x="3" y="0"/>
                  <a:pt x="7" y="0"/>
                </a:cubicBezTo>
                <a:cubicBezTo>
                  <a:pt x="11" y="0"/>
                  <a:pt x="14" y="3"/>
                  <a:pt x="14" y="8"/>
                </a:cubicBezTo>
                <a:cubicBezTo>
                  <a:pt x="14" y="12"/>
                  <a:pt x="11" y="15"/>
                  <a:pt x="7" y="15"/>
                </a:cubicBezTo>
                <a:cubicBezTo>
                  <a:pt x="3" y="15"/>
                  <a:pt x="0" y="12"/>
                  <a:pt x="0" y="8"/>
                </a:cubicBezTo>
                <a:close/>
                <a:moveTo>
                  <a:pt x="0" y="49"/>
                </a:moveTo>
                <a:cubicBezTo>
                  <a:pt x="0" y="44"/>
                  <a:pt x="3" y="41"/>
                  <a:pt x="7" y="41"/>
                </a:cubicBezTo>
                <a:cubicBezTo>
                  <a:pt x="11" y="41"/>
                  <a:pt x="14" y="44"/>
                  <a:pt x="14" y="49"/>
                </a:cubicBezTo>
                <a:cubicBezTo>
                  <a:pt x="14" y="53"/>
                  <a:pt x="11" y="56"/>
                  <a:pt x="7" y="56"/>
                </a:cubicBezTo>
                <a:cubicBezTo>
                  <a:pt x="3" y="56"/>
                  <a:pt x="0" y="53"/>
                  <a:pt x="0" y="4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4"/>
          <p:cNvSpPr>
            <a:spLocks noEditPoints="1"/>
          </p:cNvSpPr>
          <p:nvPr/>
        </p:nvSpPr>
        <p:spPr bwMode="auto">
          <a:xfrm>
            <a:off x="9502707" y="6259044"/>
            <a:ext cx="83875" cy="125813"/>
          </a:xfrm>
          <a:custGeom>
            <a:avLst/>
            <a:gdLst>
              <a:gd name="T0" fmla="*/ 51 w 51"/>
              <a:gd name="T1" fmla="*/ 38 h 78"/>
              <a:gd name="T2" fmla="*/ 25 w 51"/>
              <a:gd name="T3" fmla="*/ 78 h 78"/>
              <a:gd name="T4" fmla="*/ 0 w 51"/>
              <a:gd name="T5" fmla="*/ 39 h 78"/>
              <a:gd name="T6" fmla="*/ 26 w 51"/>
              <a:gd name="T7" fmla="*/ 0 h 78"/>
              <a:gd name="T8" fmla="*/ 51 w 51"/>
              <a:gd name="T9" fmla="*/ 38 h 78"/>
              <a:gd name="T10" fmla="*/ 10 w 51"/>
              <a:gd name="T11" fmla="*/ 39 h 78"/>
              <a:gd name="T12" fmla="*/ 26 w 51"/>
              <a:gd name="T13" fmla="*/ 70 h 78"/>
              <a:gd name="T14" fmla="*/ 41 w 51"/>
              <a:gd name="T15" fmla="*/ 39 h 78"/>
              <a:gd name="T16" fmla="*/ 26 w 51"/>
              <a:gd name="T17" fmla="*/ 8 h 78"/>
              <a:gd name="T18" fmla="*/ 10 w 51"/>
              <a:gd name="T19" fmla="*/ 3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78">
                <a:moveTo>
                  <a:pt x="51" y="38"/>
                </a:moveTo>
                <a:cubicBezTo>
                  <a:pt x="51" y="64"/>
                  <a:pt x="42" y="78"/>
                  <a:pt x="25" y="78"/>
                </a:cubicBezTo>
                <a:cubicBezTo>
                  <a:pt x="10" y="78"/>
                  <a:pt x="0" y="64"/>
                  <a:pt x="0" y="39"/>
                </a:cubicBezTo>
                <a:cubicBezTo>
                  <a:pt x="0" y="14"/>
                  <a:pt x="11" y="0"/>
                  <a:pt x="26" y="0"/>
                </a:cubicBezTo>
                <a:cubicBezTo>
                  <a:pt x="42" y="0"/>
                  <a:pt x="51" y="14"/>
                  <a:pt x="51" y="38"/>
                </a:cubicBezTo>
                <a:close/>
                <a:moveTo>
                  <a:pt x="10" y="39"/>
                </a:moveTo>
                <a:cubicBezTo>
                  <a:pt x="10" y="59"/>
                  <a:pt x="16" y="70"/>
                  <a:pt x="26" y="70"/>
                </a:cubicBezTo>
                <a:cubicBezTo>
                  <a:pt x="36" y="70"/>
                  <a:pt x="41" y="58"/>
                  <a:pt x="41" y="39"/>
                </a:cubicBezTo>
                <a:cubicBezTo>
                  <a:pt x="41" y="20"/>
                  <a:pt x="36" y="8"/>
                  <a:pt x="26" y="8"/>
                </a:cubicBezTo>
                <a:cubicBezTo>
                  <a:pt x="17" y="8"/>
                  <a:pt x="10" y="19"/>
                  <a:pt x="10"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5"/>
          <p:cNvSpPr>
            <a:spLocks noEditPoints="1"/>
          </p:cNvSpPr>
          <p:nvPr/>
        </p:nvSpPr>
        <p:spPr bwMode="auto">
          <a:xfrm>
            <a:off x="9601169" y="6259044"/>
            <a:ext cx="82052" cy="125813"/>
          </a:xfrm>
          <a:custGeom>
            <a:avLst/>
            <a:gdLst>
              <a:gd name="T0" fmla="*/ 51 w 51"/>
              <a:gd name="T1" fmla="*/ 38 h 78"/>
              <a:gd name="T2" fmla="*/ 25 w 51"/>
              <a:gd name="T3" fmla="*/ 78 h 78"/>
              <a:gd name="T4" fmla="*/ 0 w 51"/>
              <a:gd name="T5" fmla="*/ 39 h 78"/>
              <a:gd name="T6" fmla="*/ 26 w 51"/>
              <a:gd name="T7" fmla="*/ 0 h 78"/>
              <a:gd name="T8" fmla="*/ 51 w 51"/>
              <a:gd name="T9" fmla="*/ 38 h 78"/>
              <a:gd name="T10" fmla="*/ 10 w 51"/>
              <a:gd name="T11" fmla="*/ 39 h 78"/>
              <a:gd name="T12" fmla="*/ 25 w 51"/>
              <a:gd name="T13" fmla="*/ 70 h 78"/>
              <a:gd name="T14" fmla="*/ 41 w 51"/>
              <a:gd name="T15" fmla="*/ 39 h 78"/>
              <a:gd name="T16" fmla="*/ 25 w 51"/>
              <a:gd name="T17" fmla="*/ 8 h 78"/>
              <a:gd name="T18" fmla="*/ 10 w 51"/>
              <a:gd name="T19" fmla="*/ 3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78">
                <a:moveTo>
                  <a:pt x="51" y="38"/>
                </a:moveTo>
                <a:cubicBezTo>
                  <a:pt x="51" y="64"/>
                  <a:pt x="42" y="78"/>
                  <a:pt x="25" y="78"/>
                </a:cubicBezTo>
                <a:cubicBezTo>
                  <a:pt x="10" y="78"/>
                  <a:pt x="0" y="64"/>
                  <a:pt x="0" y="39"/>
                </a:cubicBezTo>
                <a:cubicBezTo>
                  <a:pt x="0" y="14"/>
                  <a:pt x="11" y="0"/>
                  <a:pt x="26" y="0"/>
                </a:cubicBezTo>
                <a:cubicBezTo>
                  <a:pt x="42" y="0"/>
                  <a:pt x="51" y="14"/>
                  <a:pt x="51" y="38"/>
                </a:cubicBezTo>
                <a:close/>
                <a:moveTo>
                  <a:pt x="10" y="39"/>
                </a:moveTo>
                <a:cubicBezTo>
                  <a:pt x="10" y="59"/>
                  <a:pt x="16" y="70"/>
                  <a:pt x="25" y="70"/>
                </a:cubicBezTo>
                <a:cubicBezTo>
                  <a:pt x="36" y="70"/>
                  <a:pt x="41" y="58"/>
                  <a:pt x="41" y="39"/>
                </a:cubicBezTo>
                <a:cubicBezTo>
                  <a:pt x="41" y="20"/>
                  <a:pt x="36" y="8"/>
                  <a:pt x="25" y="8"/>
                </a:cubicBezTo>
                <a:cubicBezTo>
                  <a:pt x="17" y="8"/>
                  <a:pt x="10" y="19"/>
                  <a:pt x="10"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27"/>
          <p:cNvSpPr>
            <a:spLocks noChangeArrowheads="1"/>
          </p:cNvSpPr>
          <p:nvPr/>
        </p:nvSpPr>
        <p:spPr bwMode="auto">
          <a:xfrm>
            <a:off x="10144535" y="6229870"/>
            <a:ext cx="87522" cy="20421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Rectangle 28"/>
          <p:cNvSpPr>
            <a:spLocks noChangeArrowheads="1"/>
          </p:cNvSpPr>
          <p:nvPr/>
        </p:nvSpPr>
        <p:spPr bwMode="auto">
          <a:xfrm>
            <a:off x="10527445" y="6253574"/>
            <a:ext cx="87522" cy="16228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Rectangle 29"/>
          <p:cNvSpPr>
            <a:spLocks noChangeArrowheads="1"/>
          </p:cNvSpPr>
          <p:nvPr/>
        </p:nvSpPr>
        <p:spPr bwMode="auto">
          <a:xfrm>
            <a:off x="10651434" y="6253574"/>
            <a:ext cx="87522" cy="16228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Rectangle 30"/>
          <p:cNvSpPr>
            <a:spLocks noChangeArrowheads="1"/>
          </p:cNvSpPr>
          <p:nvPr/>
        </p:nvSpPr>
        <p:spPr bwMode="auto">
          <a:xfrm>
            <a:off x="10779071" y="6253574"/>
            <a:ext cx="87522" cy="16228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Rectangle 31"/>
          <p:cNvSpPr>
            <a:spLocks noChangeArrowheads="1"/>
          </p:cNvSpPr>
          <p:nvPr/>
        </p:nvSpPr>
        <p:spPr bwMode="auto">
          <a:xfrm>
            <a:off x="10903060" y="6253574"/>
            <a:ext cx="87522" cy="162281"/>
          </a:xfrm>
          <a:prstGeom prst="rect">
            <a:avLst/>
          </a:prstGeom>
          <a:solidFill>
            <a:srgbClr val="4F4F4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32"/>
          <p:cNvSpPr>
            <a:spLocks noChangeArrowheads="1"/>
          </p:cNvSpPr>
          <p:nvPr/>
        </p:nvSpPr>
        <p:spPr bwMode="auto">
          <a:xfrm>
            <a:off x="11028873" y="6253574"/>
            <a:ext cx="87522" cy="162281"/>
          </a:xfrm>
          <a:prstGeom prst="rect">
            <a:avLst/>
          </a:prstGeom>
          <a:solidFill>
            <a:srgbClr val="4F4F4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3"/>
          <p:cNvSpPr>
            <a:spLocks/>
          </p:cNvSpPr>
          <p:nvPr/>
        </p:nvSpPr>
        <p:spPr bwMode="auto">
          <a:xfrm>
            <a:off x="10253938" y="6160582"/>
            <a:ext cx="175044" cy="348265"/>
          </a:xfrm>
          <a:custGeom>
            <a:avLst/>
            <a:gdLst>
              <a:gd name="T0" fmla="*/ 96 w 96"/>
              <a:gd name="T1" fmla="*/ 191 h 191"/>
              <a:gd name="T2" fmla="*/ 0 w 96"/>
              <a:gd name="T3" fmla="*/ 150 h 191"/>
              <a:gd name="T4" fmla="*/ 0 w 96"/>
              <a:gd name="T5" fmla="*/ 38 h 191"/>
              <a:gd name="T6" fmla="*/ 96 w 96"/>
              <a:gd name="T7" fmla="*/ 0 h 191"/>
              <a:gd name="T8" fmla="*/ 96 w 96"/>
              <a:gd name="T9" fmla="*/ 191 h 191"/>
            </a:gdLst>
            <a:ahLst/>
            <a:cxnLst>
              <a:cxn ang="0">
                <a:pos x="T0" y="T1"/>
              </a:cxn>
              <a:cxn ang="0">
                <a:pos x="T2" y="T3"/>
              </a:cxn>
              <a:cxn ang="0">
                <a:pos x="T4" y="T5"/>
              </a:cxn>
              <a:cxn ang="0">
                <a:pos x="T6" y="T7"/>
              </a:cxn>
              <a:cxn ang="0">
                <a:pos x="T8" y="T9"/>
              </a:cxn>
            </a:cxnLst>
            <a:rect l="0" t="0" r="r" b="b"/>
            <a:pathLst>
              <a:path w="96" h="191">
                <a:moveTo>
                  <a:pt x="96" y="191"/>
                </a:moveTo>
                <a:lnTo>
                  <a:pt x="0" y="150"/>
                </a:lnTo>
                <a:lnTo>
                  <a:pt x="0" y="38"/>
                </a:lnTo>
                <a:lnTo>
                  <a:pt x="96" y="0"/>
                </a:lnTo>
                <a:lnTo>
                  <a:pt x="96" y="19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34"/>
          <p:cNvSpPr>
            <a:spLocks/>
          </p:cNvSpPr>
          <p:nvPr/>
        </p:nvSpPr>
        <p:spPr bwMode="auto">
          <a:xfrm>
            <a:off x="11280500" y="6167875"/>
            <a:ext cx="145870" cy="147694"/>
          </a:xfrm>
          <a:custGeom>
            <a:avLst/>
            <a:gdLst>
              <a:gd name="T0" fmla="*/ 33 w 80"/>
              <a:gd name="T1" fmla="*/ 81 h 81"/>
              <a:gd name="T2" fmla="*/ 0 w 80"/>
              <a:gd name="T3" fmla="*/ 81 h 81"/>
              <a:gd name="T4" fmla="*/ 0 w 80"/>
              <a:gd name="T5" fmla="*/ 0 h 81"/>
              <a:gd name="T6" fmla="*/ 80 w 80"/>
              <a:gd name="T7" fmla="*/ 0 h 81"/>
              <a:gd name="T8" fmla="*/ 80 w 80"/>
              <a:gd name="T9" fmla="*/ 35 h 81"/>
              <a:gd name="T10" fmla="*/ 33 w 80"/>
              <a:gd name="T11" fmla="*/ 35 h 81"/>
              <a:gd name="T12" fmla="*/ 33 w 80"/>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80" h="81">
                <a:moveTo>
                  <a:pt x="33" y="81"/>
                </a:moveTo>
                <a:lnTo>
                  <a:pt x="0" y="81"/>
                </a:lnTo>
                <a:lnTo>
                  <a:pt x="0" y="0"/>
                </a:lnTo>
                <a:lnTo>
                  <a:pt x="80" y="0"/>
                </a:lnTo>
                <a:lnTo>
                  <a:pt x="80" y="35"/>
                </a:lnTo>
                <a:lnTo>
                  <a:pt x="33" y="35"/>
                </a:lnTo>
                <a:lnTo>
                  <a:pt x="33"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35"/>
          <p:cNvSpPr>
            <a:spLocks/>
          </p:cNvSpPr>
          <p:nvPr/>
        </p:nvSpPr>
        <p:spPr bwMode="auto">
          <a:xfrm>
            <a:off x="11473778" y="6167875"/>
            <a:ext cx="149517" cy="147694"/>
          </a:xfrm>
          <a:custGeom>
            <a:avLst/>
            <a:gdLst>
              <a:gd name="T0" fmla="*/ 82 w 82"/>
              <a:gd name="T1" fmla="*/ 81 h 81"/>
              <a:gd name="T2" fmla="*/ 47 w 82"/>
              <a:gd name="T3" fmla="*/ 81 h 81"/>
              <a:gd name="T4" fmla="*/ 47 w 82"/>
              <a:gd name="T5" fmla="*/ 35 h 81"/>
              <a:gd name="T6" fmla="*/ 0 w 82"/>
              <a:gd name="T7" fmla="*/ 35 h 81"/>
              <a:gd name="T8" fmla="*/ 0 w 82"/>
              <a:gd name="T9" fmla="*/ 0 h 81"/>
              <a:gd name="T10" fmla="*/ 82 w 82"/>
              <a:gd name="T11" fmla="*/ 0 h 81"/>
              <a:gd name="T12" fmla="*/ 82 w 82"/>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82" h="81">
                <a:moveTo>
                  <a:pt x="82" y="81"/>
                </a:moveTo>
                <a:lnTo>
                  <a:pt x="47" y="81"/>
                </a:lnTo>
                <a:lnTo>
                  <a:pt x="47" y="35"/>
                </a:lnTo>
                <a:lnTo>
                  <a:pt x="0" y="35"/>
                </a:lnTo>
                <a:lnTo>
                  <a:pt x="0" y="0"/>
                </a:lnTo>
                <a:lnTo>
                  <a:pt x="82" y="0"/>
                </a:lnTo>
                <a:lnTo>
                  <a:pt x="82"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36"/>
          <p:cNvSpPr>
            <a:spLocks/>
          </p:cNvSpPr>
          <p:nvPr/>
        </p:nvSpPr>
        <p:spPr bwMode="auto">
          <a:xfrm>
            <a:off x="11473778" y="6359330"/>
            <a:ext cx="149517" cy="147694"/>
          </a:xfrm>
          <a:custGeom>
            <a:avLst/>
            <a:gdLst>
              <a:gd name="T0" fmla="*/ 82 w 82"/>
              <a:gd name="T1" fmla="*/ 81 h 81"/>
              <a:gd name="T2" fmla="*/ 0 w 82"/>
              <a:gd name="T3" fmla="*/ 81 h 81"/>
              <a:gd name="T4" fmla="*/ 0 w 82"/>
              <a:gd name="T5" fmla="*/ 46 h 81"/>
              <a:gd name="T6" fmla="*/ 47 w 82"/>
              <a:gd name="T7" fmla="*/ 46 h 81"/>
              <a:gd name="T8" fmla="*/ 47 w 82"/>
              <a:gd name="T9" fmla="*/ 0 h 81"/>
              <a:gd name="T10" fmla="*/ 82 w 82"/>
              <a:gd name="T11" fmla="*/ 0 h 81"/>
              <a:gd name="T12" fmla="*/ 82 w 82"/>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82" h="81">
                <a:moveTo>
                  <a:pt x="82" y="81"/>
                </a:moveTo>
                <a:lnTo>
                  <a:pt x="0" y="81"/>
                </a:lnTo>
                <a:lnTo>
                  <a:pt x="0" y="46"/>
                </a:lnTo>
                <a:lnTo>
                  <a:pt x="47" y="46"/>
                </a:lnTo>
                <a:lnTo>
                  <a:pt x="47" y="0"/>
                </a:lnTo>
                <a:lnTo>
                  <a:pt x="82" y="0"/>
                </a:lnTo>
                <a:lnTo>
                  <a:pt x="82"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37"/>
          <p:cNvSpPr>
            <a:spLocks/>
          </p:cNvSpPr>
          <p:nvPr/>
        </p:nvSpPr>
        <p:spPr bwMode="auto">
          <a:xfrm>
            <a:off x="11282323" y="6359330"/>
            <a:ext cx="147694" cy="147694"/>
          </a:xfrm>
          <a:custGeom>
            <a:avLst/>
            <a:gdLst>
              <a:gd name="T0" fmla="*/ 81 w 81"/>
              <a:gd name="T1" fmla="*/ 81 h 81"/>
              <a:gd name="T2" fmla="*/ 0 w 81"/>
              <a:gd name="T3" fmla="*/ 81 h 81"/>
              <a:gd name="T4" fmla="*/ 0 w 81"/>
              <a:gd name="T5" fmla="*/ 0 h 81"/>
              <a:gd name="T6" fmla="*/ 34 w 81"/>
              <a:gd name="T7" fmla="*/ 0 h 81"/>
              <a:gd name="T8" fmla="*/ 34 w 81"/>
              <a:gd name="T9" fmla="*/ 46 h 81"/>
              <a:gd name="T10" fmla="*/ 81 w 81"/>
              <a:gd name="T11" fmla="*/ 46 h 81"/>
              <a:gd name="T12" fmla="*/ 81 w 81"/>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81" h="81">
                <a:moveTo>
                  <a:pt x="81" y="81"/>
                </a:moveTo>
                <a:lnTo>
                  <a:pt x="0" y="81"/>
                </a:lnTo>
                <a:lnTo>
                  <a:pt x="0" y="0"/>
                </a:lnTo>
                <a:lnTo>
                  <a:pt x="34" y="0"/>
                </a:lnTo>
                <a:lnTo>
                  <a:pt x="34" y="46"/>
                </a:lnTo>
                <a:lnTo>
                  <a:pt x="81" y="46"/>
                </a:lnTo>
                <a:lnTo>
                  <a:pt x="81"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8"/>
          <p:cNvSpPr>
            <a:spLocks/>
          </p:cNvSpPr>
          <p:nvPr/>
        </p:nvSpPr>
        <p:spPr bwMode="auto">
          <a:xfrm>
            <a:off x="9792624" y="6266338"/>
            <a:ext cx="96639" cy="131283"/>
          </a:xfrm>
          <a:custGeom>
            <a:avLst/>
            <a:gdLst>
              <a:gd name="T0" fmla="*/ 10 w 53"/>
              <a:gd name="T1" fmla="*/ 0 h 72"/>
              <a:gd name="T2" fmla="*/ 10 w 53"/>
              <a:gd name="T3" fmla="*/ 30 h 72"/>
              <a:gd name="T4" fmla="*/ 45 w 53"/>
              <a:gd name="T5" fmla="*/ 30 h 72"/>
              <a:gd name="T6" fmla="*/ 45 w 53"/>
              <a:gd name="T7" fmla="*/ 0 h 72"/>
              <a:gd name="T8" fmla="*/ 53 w 53"/>
              <a:gd name="T9" fmla="*/ 0 h 72"/>
              <a:gd name="T10" fmla="*/ 53 w 53"/>
              <a:gd name="T11" fmla="*/ 72 h 72"/>
              <a:gd name="T12" fmla="*/ 45 w 53"/>
              <a:gd name="T13" fmla="*/ 72 h 72"/>
              <a:gd name="T14" fmla="*/ 45 w 53"/>
              <a:gd name="T15" fmla="*/ 38 h 72"/>
              <a:gd name="T16" fmla="*/ 10 w 53"/>
              <a:gd name="T17" fmla="*/ 38 h 72"/>
              <a:gd name="T18" fmla="*/ 10 w 53"/>
              <a:gd name="T19" fmla="*/ 72 h 72"/>
              <a:gd name="T20" fmla="*/ 0 w 53"/>
              <a:gd name="T21" fmla="*/ 72 h 72"/>
              <a:gd name="T22" fmla="*/ 0 w 53"/>
              <a:gd name="T23" fmla="*/ 0 h 72"/>
              <a:gd name="T24" fmla="*/ 10 w 53"/>
              <a:gd name="T25"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 h="72">
                <a:moveTo>
                  <a:pt x="10" y="0"/>
                </a:moveTo>
                <a:lnTo>
                  <a:pt x="10" y="30"/>
                </a:lnTo>
                <a:lnTo>
                  <a:pt x="45" y="30"/>
                </a:lnTo>
                <a:lnTo>
                  <a:pt x="45" y="0"/>
                </a:lnTo>
                <a:lnTo>
                  <a:pt x="53" y="0"/>
                </a:lnTo>
                <a:lnTo>
                  <a:pt x="53" y="72"/>
                </a:lnTo>
                <a:lnTo>
                  <a:pt x="45" y="72"/>
                </a:lnTo>
                <a:lnTo>
                  <a:pt x="45" y="38"/>
                </a:lnTo>
                <a:lnTo>
                  <a:pt x="10" y="38"/>
                </a:lnTo>
                <a:lnTo>
                  <a:pt x="10" y="72"/>
                </a:lnTo>
                <a:lnTo>
                  <a:pt x="0" y="72"/>
                </a:lnTo>
                <a:lnTo>
                  <a:pt x="0" y="0"/>
                </a:lnTo>
                <a:lnTo>
                  <a:pt x="1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9"/>
          <p:cNvSpPr>
            <a:spLocks noEditPoints="1"/>
          </p:cNvSpPr>
          <p:nvPr/>
        </p:nvSpPr>
        <p:spPr bwMode="auto">
          <a:xfrm>
            <a:off x="9918437" y="6264514"/>
            <a:ext cx="109403" cy="134930"/>
          </a:xfrm>
          <a:custGeom>
            <a:avLst/>
            <a:gdLst>
              <a:gd name="T0" fmla="*/ 0 w 67"/>
              <a:gd name="T1" fmla="*/ 2 h 83"/>
              <a:gd name="T2" fmla="*/ 23 w 67"/>
              <a:gd name="T3" fmla="*/ 0 h 83"/>
              <a:gd name="T4" fmla="*/ 55 w 67"/>
              <a:gd name="T5" fmla="*/ 11 h 83"/>
              <a:gd name="T6" fmla="*/ 67 w 67"/>
              <a:gd name="T7" fmla="*/ 40 h 83"/>
              <a:gd name="T8" fmla="*/ 55 w 67"/>
              <a:gd name="T9" fmla="*/ 71 h 83"/>
              <a:gd name="T10" fmla="*/ 19 w 67"/>
              <a:gd name="T11" fmla="*/ 83 h 83"/>
              <a:gd name="T12" fmla="*/ 0 w 67"/>
              <a:gd name="T13" fmla="*/ 82 h 83"/>
              <a:gd name="T14" fmla="*/ 0 w 67"/>
              <a:gd name="T15" fmla="*/ 2 h 83"/>
              <a:gd name="T16" fmla="*/ 11 w 67"/>
              <a:gd name="T17" fmla="*/ 74 h 83"/>
              <a:gd name="T18" fmla="*/ 21 w 67"/>
              <a:gd name="T19" fmla="*/ 74 h 83"/>
              <a:gd name="T20" fmla="*/ 56 w 67"/>
              <a:gd name="T21" fmla="*/ 40 h 83"/>
              <a:gd name="T22" fmla="*/ 23 w 67"/>
              <a:gd name="T23" fmla="*/ 9 h 83"/>
              <a:gd name="T24" fmla="*/ 11 w 67"/>
              <a:gd name="T25" fmla="*/ 10 h 83"/>
              <a:gd name="T26" fmla="*/ 11 w 67"/>
              <a:gd name="T27"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7" h="83">
                <a:moveTo>
                  <a:pt x="0" y="2"/>
                </a:moveTo>
                <a:cubicBezTo>
                  <a:pt x="7" y="1"/>
                  <a:pt x="14" y="0"/>
                  <a:pt x="23" y="0"/>
                </a:cubicBezTo>
                <a:cubicBezTo>
                  <a:pt x="38" y="0"/>
                  <a:pt x="48" y="4"/>
                  <a:pt x="55" y="11"/>
                </a:cubicBezTo>
                <a:cubicBezTo>
                  <a:pt x="63" y="17"/>
                  <a:pt x="67" y="26"/>
                  <a:pt x="67" y="40"/>
                </a:cubicBezTo>
                <a:cubicBezTo>
                  <a:pt x="67" y="53"/>
                  <a:pt x="63" y="64"/>
                  <a:pt x="55" y="71"/>
                </a:cubicBezTo>
                <a:cubicBezTo>
                  <a:pt x="48" y="79"/>
                  <a:pt x="35" y="83"/>
                  <a:pt x="19" y="83"/>
                </a:cubicBezTo>
                <a:cubicBezTo>
                  <a:pt x="12" y="83"/>
                  <a:pt x="6" y="82"/>
                  <a:pt x="0" y="82"/>
                </a:cubicBezTo>
                <a:lnTo>
                  <a:pt x="0" y="2"/>
                </a:lnTo>
                <a:close/>
                <a:moveTo>
                  <a:pt x="11" y="74"/>
                </a:moveTo>
                <a:cubicBezTo>
                  <a:pt x="13" y="74"/>
                  <a:pt x="17" y="74"/>
                  <a:pt x="21" y="74"/>
                </a:cubicBezTo>
                <a:cubicBezTo>
                  <a:pt x="44" y="74"/>
                  <a:pt x="56" y="62"/>
                  <a:pt x="56" y="40"/>
                </a:cubicBezTo>
                <a:cubicBezTo>
                  <a:pt x="56" y="21"/>
                  <a:pt x="45" y="9"/>
                  <a:pt x="23" y="9"/>
                </a:cubicBezTo>
                <a:cubicBezTo>
                  <a:pt x="18" y="9"/>
                  <a:pt x="14" y="9"/>
                  <a:pt x="11" y="10"/>
                </a:cubicBezTo>
                <a:lnTo>
                  <a:pt x="11" y="7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42" name="Marcador de posición de imagen 41"/>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0496" b="10496"/>
          <a:stretch/>
        </p:blipFill>
        <p:spPr/>
      </p:pic>
      <p:sp>
        <p:nvSpPr>
          <p:cNvPr id="60" name="Bottom Gradient">
            <a:extLst>
              <a:ext uri="{FF2B5EF4-FFF2-40B4-BE49-F238E27FC236}">
                <a16:creationId xmlns:a16="http://schemas.microsoft.com/office/drawing/2014/main" id="{5BCA3DDC-22D6-40F2-9E1A-843393A931B9}"/>
              </a:ext>
            </a:extLst>
          </p:cNvPr>
          <p:cNvSpPr/>
          <p:nvPr/>
        </p:nvSpPr>
        <p:spPr>
          <a:xfrm rot="5400000">
            <a:off x="3368783" y="-3018366"/>
            <a:ext cx="5454435" cy="12192000"/>
          </a:xfrm>
          <a:prstGeom prst="rect">
            <a:avLst/>
          </a:prstGeom>
          <a:gradFill flip="none" rotWithShape="1">
            <a:gsLst>
              <a:gs pos="24000">
                <a:schemeClr val="tx1">
                  <a:alpha val="93000"/>
                </a:schemeClr>
              </a:gs>
              <a:gs pos="100000">
                <a:schemeClr val="tx1">
                  <a:tint val="23500"/>
                  <a:satMod val="160000"/>
                  <a:alpha val="0"/>
                  <a:lumMod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grpSp>
        <p:nvGrpSpPr>
          <p:cNvPr id="65" name="Grupo 64"/>
          <p:cNvGrpSpPr/>
          <p:nvPr/>
        </p:nvGrpSpPr>
        <p:grpSpPr>
          <a:xfrm>
            <a:off x="238126" y="1441350"/>
            <a:ext cx="5211255" cy="2491993"/>
            <a:chOff x="-47137" y="2379216"/>
            <a:chExt cx="5211255" cy="2266892"/>
          </a:xfrm>
        </p:grpSpPr>
        <p:sp>
          <p:nvSpPr>
            <p:cNvPr id="68" name="TextBox 47">
              <a:extLst>
                <a:ext uri="{FF2B5EF4-FFF2-40B4-BE49-F238E27FC236}">
                  <a16:creationId xmlns:a16="http://schemas.microsoft.com/office/drawing/2014/main" id="{A6920CD3-D93F-460E-89A6-BCE43074A5BA}"/>
                </a:ext>
              </a:extLst>
            </p:cNvPr>
            <p:cNvSpPr txBox="1"/>
            <p:nvPr/>
          </p:nvSpPr>
          <p:spPr>
            <a:xfrm>
              <a:off x="-47137" y="3584185"/>
              <a:ext cx="5211255" cy="1061923"/>
            </a:xfrm>
            <a:prstGeom prst="rect">
              <a:avLst/>
            </a:prstGeom>
            <a:noFill/>
          </p:spPr>
          <p:txBody>
            <a:bodyPr wrap="square" rtlCol="0">
              <a:spAutoFit/>
            </a:bodyPr>
            <a:lstStyle/>
            <a:p>
              <a:pPr>
                <a:lnSpc>
                  <a:spcPct val="130000"/>
                </a:lnSpc>
              </a:pPr>
              <a:r>
                <a:rPr lang="vi-VN" sz="2800" b="1" i="0" dirty="0">
                  <a:solidFill>
                    <a:schemeClr val="bg1"/>
                  </a:solidFill>
                  <a:effectLst/>
                  <a:latin typeface="Calibri" panose="020F0502020204030204" pitchFamily="34" charset="0"/>
                  <a:cs typeface="Calibri" panose="020F0502020204030204" pitchFamily="34" charset="0"/>
                </a:rPr>
                <a:t>     Topic: </a:t>
              </a:r>
              <a:r>
                <a:rPr lang="en-US" sz="2800" b="1" dirty="0">
                  <a:solidFill>
                    <a:srgbClr val="FF0000"/>
                  </a:solidFill>
                  <a:latin typeface="Calibri" panose="020F0502020204030204" pitchFamily="34" charset="0"/>
                  <a:cs typeface="Calibri" panose="020F0502020204030204" pitchFamily="34" charset="0"/>
                </a:rPr>
                <a:t>Netflix data analysis</a:t>
              </a:r>
            </a:p>
            <a:p>
              <a:pPr>
                <a:lnSpc>
                  <a:spcPct val="130000"/>
                </a:lnSpc>
              </a:pPr>
              <a:r>
                <a:rPr lang="vi-VN" sz="2800" b="1" i="0" dirty="0">
                  <a:solidFill>
                    <a:schemeClr val="bg1"/>
                  </a:solidFill>
                  <a:effectLst/>
                  <a:latin typeface="Calibri" panose="020F0502020204030204" pitchFamily="34" charset="0"/>
                  <a:cs typeface="Calibri" panose="020F0502020204030204" pitchFamily="34" charset="0"/>
                </a:rPr>
                <a:t> </a:t>
              </a:r>
              <a:endParaRPr lang="en-US" sz="2800" b="1" dirty="0">
                <a:solidFill>
                  <a:schemeClr val="bg1"/>
                </a:solidFill>
                <a:latin typeface="Calibri" panose="020F0502020204030204" pitchFamily="34" charset="0"/>
                <a:cs typeface="Calibri" panose="020F0502020204030204" pitchFamily="34" charset="0"/>
              </a:endParaRPr>
            </a:p>
          </p:txBody>
        </p:sp>
        <p:grpSp>
          <p:nvGrpSpPr>
            <p:cNvPr id="69" name="Grupo 68"/>
            <p:cNvGrpSpPr/>
            <p:nvPr/>
          </p:nvGrpSpPr>
          <p:grpSpPr>
            <a:xfrm>
              <a:off x="516062" y="2379216"/>
              <a:ext cx="300259" cy="406668"/>
              <a:chOff x="4333460" y="1249016"/>
              <a:chExt cx="3219131" cy="4359967"/>
            </a:xfrm>
          </p:grpSpPr>
          <p:sp>
            <p:nvSpPr>
              <p:cNvPr id="74" name="Rectangle 1">
                <a:extLst>
                  <a:ext uri="{FF2B5EF4-FFF2-40B4-BE49-F238E27FC236}">
                    <a16:creationId xmlns:a16="http://schemas.microsoft.com/office/drawing/2014/main" id="{4381F7BA-F038-4980-9BDD-366BB60E53F7}"/>
                  </a:ext>
                </a:extLst>
              </p:cNvPr>
              <p:cNvSpPr/>
              <p:nvPr/>
            </p:nvSpPr>
            <p:spPr>
              <a:xfrm>
                <a:off x="4333460" y="1249018"/>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2">
                <a:extLst>
                  <a:ext uri="{FF2B5EF4-FFF2-40B4-BE49-F238E27FC236}">
                    <a16:creationId xmlns:a16="http://schemas.microsoft.com/office/drawing/2014/main" id="{5F428437-D0E8-4A5E-8F0D-779EDE699849}"/>
                  </a:ext>
                </a:extLst>
              </p:cNvPr>
              <p:cNvSpPr/>
              <p:nvPr/>
            </p:nvSpPr>
            <p:spPr>
              <a:xfrm>
                <a:off x="6549120" y="1249016"/>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Parallelogram 3">
                <a:extLst>
                  <a:ext uri="{FF2B5EF4-FFF2-40B4-BE49-F238E27FC236}">
                    <a16:creationId xmlns:a16="http://schemas.microsoft.com/office/drawing/2014/main" id="{D4C674BA-36C1-4ADC-8EA0-748BD1C41583}"/>
                  </a:ext>
                </a:extLst>
              </p:cNvPr>
              <p:cNvSpPr/>
              <p:nvPr/>
            </p:nvSpPr>
            <p:spPr>
              <a:xfrm flipH="1">
                <a:off x="4333460" y="1249016"/>
                <a:ext cx="3219131" cy="4359967"/>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0" name="TextBox 3">
              <a:extLst>
                <a:ext uri="{FF2B5EF4-FFF2-40B4-BE49-F238E27FC236}">
                  <a16:creationId xmlns:a16="http://schemas.microsoft.com/office/drawing/2014/main" id="{C3C17FAC-4649-45DF-8F93-97727ACC2E2E}"/>
                </a:ext>
              </a:extLst>
            </p:cNvPr>
            <p:cNvSpPr txBox="1"/>
            <p:nvPr/>
          </p:nvSpPr>
          <p:spPr>
            <a:xfrm>
              <a:off x="947475" y="2472658"/>
              <a:ext cx="970101"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Subtitle</a:t>
              </a:r>
              <a:endParaRPr lang="en-US" dirty="0">
                <a:solidFill>
                  <a:schemeClr val="bg1"/>
                </a:solidFill>
                <a:latin typeface="Helvetica" pitchFamily="34" charset="0"/>
                <a:cs typeface="Helvetica" pitchFamily="34" charset="0"/>
              </a:endParaRPr>
            </a:p>
          </p:txBody>
        </p:sp>
        <p:sp>
          <p:nvSpPr>
            <p:cNvPr id="71" name="CuadroTexto 70"/>
            <p:cNvSpPr txBox="1"/>
            <p:nvPr/>
          </p:nvSpPr>
          <p:spPr>
            <a:xfrm>
              <a:off x="382330" y="3288820"/>
              <a:ext cx="1455937" cy="369332"/>
            </a:xfrm>
            <a:prstGeom prst="rect">
              <a:avLst/>
            </a:prstGeom>
            <a:noFill/>
          </p:spPr>
          <p:txBody>
            <a:bodyPr wrap="square" rtlCol="0">
              <a:spAutoFit/>
            </a:bodyPr>
            <a:lstStyle/>
            <a:p>
              <a:r>
                <a:rPr lang="en-US" dirty="0">
                  <a:solidFill>
                    <a:schemeClr val="accent6"/>
                  </a:solidFill>
                </a:rPr>
                <a:t>97% for you</a:t>
              </a:r>
            </a:p>
          </p:txBody>
        </p:sp>
        <p:sp>
          <p:nvSpPr>
            <p:cNvPr id="72" name="Rectángulo 71"/>
            <p:cNvSpPr/>
            <p:nvPr/>
          </p:nvSpPr>
          <p:spPr>
            <a:xfrm>
              <a:off x="1677234" y="3343094"/>
              <a:ext cx="464669" cy="257452"/>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73" name="CuadroTexto 72"/>
            <p:cNvSpPr txBox="1"/>
            <p:nvPr/>
          </p:nvSpPr>
          <p:spPr>
            <a:xfrm>
              <a:off x="2141903" y="3292231"/>
              <a:ext cx="1455937" cy="335970"/>
            </a:xfrm>
            <a:prstGeom prst="rect">
              <a:avLst/>
            </a:prstGeom>
            <a:noFill/>
          </p:spPr>
          <p:txBody>
            <a:bodyPr wrap="square" rtlCol="0">
              <a:spAutoFit/>
            </a:bodyPr>
            <a:lstStyle/>
            <a:p>
              <a:r>
                <a:rPr lang="en-US" dirty="0">
                  <a:solidFill>
                    <a:schemeClr val="bg1"/>
                  </a:solidFill>
                </a:rPr>
                <a:t>2023</a:t>
              </a:r>
            </a:p>
          </p:txBody>
        </p:sp>
      </p:grpSp>
      <p:sp>
        <p:nvSpPr>
          <p:cNvPr id="50" name="TextBox 19">
            <a:extLst>
              <a:ext uri="{FF2B5EF4-FFF2-40B4-BE49-F238E27FC236}">
                <a16:creationId xmlns:a16="http://schemas.microsoft.com/office/drawing/2014/main" id="{0E16908E-ECE1-D5CA-88E5-E07A1CACBC98}"/>
              </a:ext>
            </a:extLst>
          </p:cNvPr>
          <p:cNvSpPr txBox="1"/>
          <p:nvPr/>
        </p:nvSpPr>
        <p:spPr>
          <a:xfrm>
            <a:off x="659326" y="1961911"/>
            <a:ext cx="5443413" cy="646331"/>
          </a:xfrm>
          <a:prstGeom prst="rect">
            <a:avLst/>
          </a:prstGeom>
          <a:noFill/>
        </p:spPr>
        <p:txBody>
          <a:bodyPr wrap="none" rtlCol="0">
            <a:spAutoFit/>
          </a:bodyPr>
          <a:lstStyle/>
          <a:p>
            <a:r>
              <a:rPr lang="en-IN" sz="3600" b="1" dirty="0">
                <a:solidFill>
                  <a:schemeClr val="bg1"/>
                </a:solidFill>
                <a:latin typeface="Calibri" panose="020F0502020204030204" pitchFamily="34" charset="0"/>
                <a:cs typeface="Calibri" panose="020F0502020204030204" pitchFamily="34" charset="0"/>
              </a:rPr>
              <a:t>Report: </a:t>
            </a:r>
            <a:r>
              <a:rPr lang="en-US" sz="3600" b="1" i="0" dirty="0">
                <a:solidFill>
                  <a:schemeClr val="bg1"/>
                </a:solidFill>
                <a:effectLst/>
                <a:latin typeface="Calibri" panose="020F0502020204030204" pitchFamily="34" charset="0"/>
                <a:cs typeface="Calibri" panose="020F0502020204030204" pitchFamily="34" charset="0"/>
              </a:rPr>
              <a:t>Computer Statistics</a:t>
            </a:r>
            <a:endParaRPr lang="en-IN" sz="3600" b="1" dirty="0">
              <a:solidFill>
                <a:schemeClr val="bg1"/>
              </a:solidFill>
              <a:latin typeface="Calibri" panose="020F0502020204030204" pitchFamily="34" charset="0"/>
              <a:cs typeface="Calibri" panose="020F0502020204030204" pitchFamily="34" charset="0"/>
            </a:endParaRPr>
          </a:p>
        </p:txBody>
      </p:sp>
      <p:sp>
        <p:nvSpPr>
          <p:cNvPr id="51" name="CuadroTexto 25">
            <a:extLst>
              <a:ext uri="{FF2B5EF4-FFF2-40B4-BE49-F238E27FC236}">
                <a16:creationId xmlns:a16="http://schemas.microsoft.com/office/drawing/2014/main" id="{95467E14-23CA-728F-AB7B-E35AEFCE13FC}"/>
              </a:ext>
            </a:extLst>
          </p:cNvPr>
          <p:cNvSpPr txBox="1"/>
          <p:nvPr/>
        </p:nvSpPr>
        <p:spPr>
          <a:xfrm>
            <a:off x="410748" y="150790"/>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a:solidFill>
                  <a:srgbClr val="FF0000"/>
                </a:solidFill>
                <a:latin typeface="Bebas Neue" panose="020B0606020202050201" pitchFamily="34" charset="0"/>
              </a:rPr>
              <a:t>Netflix data analysis</a:t>
            </a:r>
          </a:p>
        </p:txBody>
      </p:sp>
      <p:grpSp>
        <p:nvGrpSpPr>
          <p:cNvPr id="52" name="Grupo 26">
            <a:extLst>
              <a:ext uri="{FF2B5EF4-FFF2-40B4-BE49-F238E27FC236}">
                <a16:creationId xmlns:a16="http://schemas.microsoft.com/office/drawing/2014/main" id="{B8A525AA-9569-E07E-B4E1-75927B19C427}"/>
              </a:ext>
            </a:extLst>
          </p:cNvPr>
          <p:cNvGrpSpPr/>
          <p:nvPr/>
        </p:nvGrpSpPr>
        <p:grpSpPr>
          <a:xfrm>
            <a:off x="10651434" y="26504"/>
            <a:ext cx="1370708" cy="372563"/>
            <a:chOff x="10406955" y="294187"/>
            <a:chExt cx="1370708" cy="372563"/>
          </a:xfrm>
        </p:grpSpPr>
        <p:pic>
          <p:nvPicPr>
            <p:cNvPr id="53" name="Picture 2" descr="Netflix smileu profile icon&quot; by Norbert-Sloth | Redbubble">
              <a:extLst>
                <a:ext uri="{FF2B5EF4-FFF2-40B4-BE49-F238E27FC236}">
                  <a16:creationId xmlns:a16="http://schemas.microsoft.com/office/drawing/2014/main" id="{A3EDEF3C-9908-CDD6-D9C5-1191E3CE790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54" name="Triángulo isósceles 28">
              <a:extLst>
                <a:ext uri="{FF2B5EF4-FFF2-40B4-BE49-F238E27FC236}">
                  <a16:creationId xmlns:a16="http://schemas.microsoft.com/office/drawing/2014/main" id="{F3AFECB6-B5B1-EA56-9DE3-C2C9E6F4EA34}"/>
                </a:ext>
              </a:extLst>
            </p:cNvPr>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Search">
              <a:extLst>
                <a:ext uri="{FF2B5EF4-FFF2-40B4-BE49-F238E27FC236}">
                  <a16:creationId xmlns:a16="http://schemas.microsoft.com/office/drawing/2014/main" id="{313F2039-E84B-9488-680B-D9A2CDCB3599}"/>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6" name="Bell">
              <a:extLst>
                <a:ext uri="{FF2B5EF4-FFF2-40B4-BE49-F238E27FC236}">
                  <a16:creationId xmlns:a16="http://schemas.microsoft.com/office/drawing/2014/main" id="{5EA2EFD6-843F-DDD0-4F41-FA327DA22CBE}"/>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7" name="Elipse 31">
              <a:extLst>
                <a:ext uri="{FF2B5EF4-FFF2-40B4-BE49-F238E27FC236}">
                  <a16:creationId xmlns:a16="http://schemas.microsoft.com/office/drawing/2014/main" id="{534146B4-69C5-E95A-64D8-589B3CE9B667}"/>
                </a:ext>
              </a:extLst>
            </p:cNvPr>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sp>
        <p:nvSpPr>
          <p:cNvPr id="78" name="TextBox 77">
            <a:extLst>
              <a:ext uri="{FF2B5EF4-FFF2-40B4-BE49-F238E27FC236}">
                <a16:creationId xmlns:a16="http://schemas.microsoft.com/office/drawing/2014/main" id="{F6A195AF-453A-FA1A-BF9C-762AF1683D6E}"/>
              </a:ext>
            </a:extLst>
          </p:cNvPr>
          <p:cNvSpPr txBox="1"/>
          <p:nvPr/>
        </p:nvSpPr>
        <p:spPr>
          <a:xfrm>
            <a:off x="0" y="-1248658"/>
            <a:ext cx="12192000" cy="1265396"/>
          </a:xfrm>
          <a:prstGeom prst="rect">
            <a:avLst/>
          </a:prstGeom>
          <a:solidFill>
            <a:schemeClr val="tx1"/>
          </a:solidFill>
        </p:spPr>
        <p:txBody>
          <a:bodyPr wrap="square" rtlCol="0">
            <a:spAutoFit/>
          </a:bodyPr>
          <a:lstStyle/>
          <a:p>
            <a:endParaRPr lang="en-VN" dirty="0"/>
          </a:p>
        </p:txBody>
      </p:sp>
      <p:sp>
        <p:nvSpPr>
          <p:cNvPr id="2" name="TextBox 1">
            <a:extLst>
              <a:ext uri="{FF2B5EF4-FFF2-40B4-BE49-F238E27FC236}">
                <a16:creationId xmlns:a16="http://schemas.microsoft.com/office/drawing/2014/main" id="{0B9D7741-F9B0-C8F6-5B7F-4083FE6E5BC4}"/>
              </a:ext>
            </a:extLst>
          </p:cNvPr>
          <p:cNvSpPr txBox="1"/>
          <p:nvPr/>
        </p:nvSpPr>
        <p:spPr>
          <a:xfrm>
            <a:off x="667593" y="3581977"/>
            <a:ext cx="3452850" cy="923330"/>
          </a:xfrm>
          <a:prstGeom prst="rect">
            <a:avLst/>
          </a:prstGeom>
          <a:noFill/>
        </p:spPr>
        <p:txBody>
          <a:bodyPr wrap="square" rtlCol="0">
            <a:spAutoFit/>
          </a:bodyPr>
          <a:lstStyle/>
          <a:p>
            <a:r>
              <a:rPr lang="en-VN" dirty="0">
                <a:solidFill>
                  <a:schemeClr val="bg1"/>
                </a:solidFill>
              </a:rPr>
              <a:t>Faculty: Information Technology</a:t>
            </a:r>
          </a:p>
          <a:p>
            <a:r>
              <a:rPr lang="en-VN" dirty="0">
                <a:solidFill>
                  <a:schemeClr val="bg1"/>
                </a:solidFill>
              </a:rPr>
              <a:t>Instructor: Luu Giang Nam</a:t>
            </a:r>
          </a:p>
          <a:p>
            <a:r>
              <a:rPr lang="en-VN" dirty="0">
                <a:solidFill>
                  <a:schemeClr val="bg1"/>
                </a:solidFill>
              </a:rPr>
              <a:t>Author: Dang Huu Tri-21109451</a:t>
            </a:r>
          </a:p>
        </p:txBody>
      </p:sp>
    </p:spTree>
    <p:extLst>
      <p:ext uri="{BB962C8B-B14F-4D97-AF65-F5344CB8AC3E}">
        <p14:creationId xmlns:p14="http://schemas.microsoft.com/office/powerpoint/2010/main" val="1236916205"/>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 name="Grupo 64"/>
          <p:cNvGrpSpPr/>
          <p:nvPr/>
        </p:nvGrpSpPr>
        <p:grpSpPr>
          <a:xfrm>
            <a:off x="3101" y="1104901"/>
            <a:ext cx="4010855" cy="4359344"/>
            <a:chOff x="309900" y="2379216"/>
            <a:chExt cx="3935338" cy="2952393"/>
          </a:xfrm>
        </p:grpSpPr>
        <p:sp>
          <p:nvSpPr>
            <p:cNvPr id="68" name="TextBox 47">
              <a:extLst>
                <a:ext uri="{FF2B5EF4-FFF2-40B4-BE49-F238E27FC236}">
                  <a16:creationId xmlns:a16="http://schemas.microsoft.com/office/drawing/2014/main" id="{A6920CD3-D93F-460E-89A6-BCE43074A5BA}"/>
                </a:ext>
              </a:extLst>
            </p:cNvPr>
            <p:cNvSpPr txBox="1"/>
            <p:nvPr/>
          </p:nvSpPr>
          <p:spPr>
            <a:xfrm>
              <a:off x="364642" y="3518150"/>
              <a:ext cx="3880596" cy="1813459"/>
            </a:xfrm>
            <a:prstGeom prst="rect">
              <a:avLst/>
            </a:prstGeom>
            <a:noFill/>
          </p:spPr>
          <p:txBody>
            <a:bodyPr wrap="square" rtlCol="0">
              <a:spAutoFit/>
            </a:bodyPr>
            <a:lstStyle/>
            <a:p>
              <a:pPr algn="l"/>
              <a:r>
                <a:rPr lang="vi-VN" sz="1400" b="0" i="0" dirty="0">
                  <a:solidFill>
                    <a:schemeClr val="bg1"/>
                  </a:solidFill>
                  <a:effectLst/>
                  <a:latin typeface="Calibri" panose="020F0502020204030204" pitchFamily="34" charset="0"/>
                  <a:cs typeface="Calibri" panose="020F0502020204030204" pitchFamily="34" charset="0"/>
                </a:rPr>
                <a:t>    </a:t>
              </a:r>
              <a:r>
                <a:rPr lang="vi-VN" sz="1400" dirty="0">
                  <a:solidFill>
                    <a:schemeClr val="bg1"/>
                  </a:solidFill>
                  <a:latin typeface="Calibri" panose="020F0502020204030204" pitchFamily="34" charset="0"/>
                  <a:cs typeface="Calibri" panose="020F0502020204030204" pitchFamily="34" charset="0"/>
                </a:rPr>
                <a:t>Theo thống kê, có khoảng hơn 80% lượng nội dung phim được tiêu thụ ở Netflix và hơn 90 tỉ đô doanh thu ở amazon mỗi năm nhờ recommendation system đã cho chúng ta thấy được tác dụng to lớn của nó.</a:t>
              </a:r>
            </a:p>
            <a:p>
              <a:pPr algn="l"/>
              <a:r>
                <a:rPr lang="vi-VN" sz="1400" dirty="0">
                  <a:solidFill>
                    <a:schemeClr val="bg1"/>
                  </a:solidFill>
                  <a:latin typeface="Calibri" panose="020F0502020204030204" pitchFamily="34" charset="0"/>
                  <a:cs typeface="Calibri" panose="020F0502020204030204" pitchFamily="34" charset="0"/>
                </a:rPr>
                <a:t>  Bao gồm 2 loại chính:</a:t>
              </a:r>
            </a:p>
            <a:p>
              <a:pPr algn="l"/>
              <a:r>
                <a:rPr lang="vi-VN" sz="1400" b="0" i="0" dirty="0">
                  <a:solidFill>
                    <a:schemeClr val="bg1"/>
                  </a:solidFill>
                  <a:effectLst/>
                  <a:latin typeface="Calibri" panose="020F0502020204030204" pitchFamily="34" charset="0"/>
                  <a:cs typeface="Calibri" panose="020F0502020204030204" pitchFamily="34" charset="0"/>
                </a:rPr>
                <a:t>+ Content- Based Filtering</a:t>
              </a:r>
            </a:p>
            <a:p>
              <a:pPr algn="l"/>
              <a:r>
                <a:rPr lang="vi-VN" sz="1400" dirty="0">
                  <a:solidFill>
                    <a:schemeClr val="bg1"/>
                  </a:solidFill>
                  <a:latin typeface="Calibri" panose="020F0502020204030204" pitchFamily="34" charset="0"/>
                  <a:cs typeface="Calibri" panose="020F0502020204030204" pitchFamily="34" charset="0"/>
                </a:rPr>
                <a:t>+ Collaborative Filtering</a:t>
              </a:r>
              <a:endParaRPr lang="vi-VN" sz="1400" b="0" i="0" dirty="0">
                <a:solidFill>
                  <a:schemeClr val="bg1"/>
                </a:solidFill>
                <a:effectLst/>
                <a:latin typeface="Calibri" panose="020F0502020204030204" pitchFamily="34" charset="0"/>
                <a:cs typeface="Calibri" panose="020F0502020204030204" pitchFamily="34" charset="0"/>
              </a:endParaRPr>
            </a:p>
            <a:p>
              <a:pPr algn="l"/>
              <a:r>
                <a:rPr lang="vi-VN" sz="1400" b="0" i="0" dirty="0">
                  <a:solidFill>
                    <a:schemeClr val="bg1"/>
                  </a:solidFill>
                  <a:effectLst/>
                  <a:latin typeface="Calibri" panose="020F0502020204030204" pitchFamily="34" charset="0"/>
                  <a:cs typeface="Calibri" panose="020F0502020204030204" pitchFamily="34" charset="0"/>
                </a:rPr>
                <a:t>  Trong nội dung này, do dữ liệu là các đặc điểm và thuộc tính của nội dung mà không có dữ liệu của hành vi người dùng nên tôi chọn Content-Based filtering để thực hiện.</a:t>
              </a:r>
              <a:endParaRPr lang="en-US" sz="1400" dirty="0">
                <a:solidFill>
                  <a:schemeClr val="bg1"/>
                </a:solidFill>
                <a:latin typeface="Calibri" panose="020F0502020204030204" pitchFamily="34" charset="0"/>
                <a:cs typeface="Calibri" panose="020F0502020204030204" pitchFamily="34" charset="0"/>
              </a:endParaRPr>
            </a:p>
          </p:txBody>
        </p:sp>
        <p:grpSp>
          <p:nvGrpSpPr>
            <p:cNvPr id="69" name="Grupo 68"/>
            <p:cNvGrpSpPr/>
            <p:nvPr/>
          </p:nvGrpSpPr>
          <p:grpSpPr>
            <a:xfrm>
              <a:off x="516062" y="2379216"/>
              <a:ext cx="300259" cy="406668"/>
              <a:chOff x="4333460" y="1249016"/>
              <a:chExt cx="3219131" cy="4359967"/>
            </a:xfrm>
          </p:grpSpPr>
          <p:sp>
            <p:nvSpPr>
              <p:cNvPr id="74" name="Rectangle 1">
                <a:extLst>
                  <a:ext uri="{FF2B5EF4-FFF2-40B4-BE49-F238E27FC236}">
                    <a16:creationId xmlns:a16="http://schemas.microsoft.com/office/drawing/2014/main" id="{4381F7BA-F038-4980-9BDD-366BB60E53F7}"/>
                  </a:ext>
                </a:extLst>
              </p:cNvPr>
              <p:cNvSpPr/>
              <p:nvPr/>
            </p:nvSpPr>
            <p:spPr>
              <a:xfrm>
                <a:off x="4333460" y="1249018"/>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2">
                <a:extLst>
                  <a:ext uri="{FF2B5EF4-FFF2-40B4-BE49-F238E27FC236}">
                    <a16:creationId xmlns:a16="http://schemas.microsoft.com/office/drawing/2014/main" id="{5F428437-D0E8-4A5E-8F0D-779EDE699849}"/>
                  </a:ext>
                </a:extLst>
              </p:cNvPr>
              <p:cNvSpPr/>
              <p:nvPr/>
            </p:nvSpPr>
            <p:spPr>
              <a:xfrm>
                <a:off x="6549120" y="1249016"/>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Parallelogram 3">
                <a:extLst>
                  <a:ext uri="{FF2B5EF4-FFF2-40B4-BE49-F238E27FC236}">
                    <a16:creationId xmlns:a16="http://schemas.microsoft.com/office/drawing/2014/main" id="{D4C674BA-36C1-4ADC-8EA0-748BD1C41583}"/>
                  </a:ext>
                </a:extLst>
              </p:cNvPr>
              <p:cNvSpPr/>
              <p:nvPr/>
            </p:nvSpPr>
            <p:spPr>
              <a:xfrm flipH="1">
                <a:off x="4333460" y="1249016"/>
                <a:ext cx="3219131" cy="4359967"/>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0" name="TextBox 3">
              <a:extLst>
                <a:ext uri="{FF2B5EF4-FFF2-40B4-BE49-F238E27FC236}">
                  <a16:creationId xmlns:a16="http://schemas.microsoft.com/office/drawing/2014/main" id="{C3C17FAC-4649-45DF-8F93-97727ACC2E2E}"/>
                </a:ext>
              </a:extLst>
            </p:cNvPr>
            <p:cNvSpPr txBox="1"/>
            <p:nvPr/>
          </p:nvSpPr>
          <p:spPr>
            <a:xfrm>
              <a:off x="947475" y="2472659"/>
              <a:ext cx="970101"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Subtitle</a:t>
              </a:r>
              <a:endParaRPr lang="en-US" dirty="0">
                <a:solidFill>
                  <a:schemeClr val="bg1"/>
                </a:solidFill>
                <a:latin typeface="Helvetica" pitchFamily="34" charset="0"/>
                <a:cs typeface="Helvetica" pitchFamily="34" charset="0"/>
              </a:endParaRPr>
            </a:p>
          </p:txBody>
        </p:sp>
        <p:sp>
          <p:nvSpPr>
            <p:cNvPr id="71" name="CuadroTexto 70"/>
            <p:cNvSpPr txBox="1"/>
            <p:nvPr/>
          </p:nvSpPr>
          <p:spPr>
            <a:xfrm>
              <a:off x="309900" y="3144473"/>
              <a:ext cx="1455937" cy="369332"/>
            </a:xfrm>
            <a:prstGeom prst="rect">
              <a:avLst/>
            </a:prstGeom>
            <a:noFill/>
          </p:spPr>
          <p:txBody>
            <a:bodyPr wrap="square" rtlCol="0">
              <a:spAutoFit/>
            </a:bodyPr>
            <a:lstStyle/>
            <a:p>
              <a:r>
                <a:rPr lang="en-US" dirty="0">
                  <a:solidFill>
                    <a:schemeClr val="accent6"/>
                  </a:solidFill>
                </a:rPr>
                <a:t>97% for you</a:t>
              </a:r>
            </a:p>
          </p:txBody>
        </p:sp>
        <p:sp>
          <p:nvSpPr>
            <p:cNvPr id="72" name="Rectángulo 71"/>
            <p:cNvSpPr/>
            <p:nvPr/>
          </p:nvSpPr>
          <p:spPr>
            <a:xfrm>
              <a:off x="1564439" y="3159534"/>
              <a:ext cx="464669" cy="257452"/>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73" name="CuadroTexto 72"/>
            <p:cNvSpPr txBox="1"/>
            <p:nvPr/>
          </p:nvSpPr>
          <p:spPr>
            <a:xfrm>
              <a:off x="2029108" y="3159534"/>
              <a:ext cx="1455937" cy="250132"/>
            </a:xfrm>
            <a:prstGeom prst="rect">
              <a:avLst/>
            </a:prstGeom>
            <a:noFill/>
          </p:spPr>
          <p:txBody>
            <a:bodyPr wrap="square" rtlCol="0">
              <a:spAutoFit/>
            </a:bodyPr>
            <a:lstStyle/>
            <a:p>
              <a:r>
                <a:rPr lang="en-US" dirty="0">
                  <a:solidFill>
                    <a:schemeClr val="bg1"/>
                  </a:solidFill>
                </a:rPr>
                <a:t>2023</a:t>
              </a:r>
            </a:p>
          </p:txBody>
        </p:sp>
      </p:grpSp>
      <p:sp>
        <p:nvSpPr>
          <p:cNvPr id="50" name="TextBox 19">
            <a:extLst>
              <a:ext uri="{FF2B5EF4-FFF2-40B4-BE49-F238E27FC236}">
                <a16:creationId xmlns:a16="http://schemas.microsoft.com/office/drawing/2014/main" id="{0E16908E-ECE1-D5CA-88E5-E07A1CACBC98}"/>
              </a:ext>
            </a:extLst>
          </p:cNvPr>
          <p:cNvSpPr txBox="1"/>
          <p:nvPr/>
        </p:nvSpPr>
        <p:spPr>
          <a:xfrm>
            <a:off x="58893" y="1718924"/>
            <a:ext cx="5078934" cy="531738"/>
          </a:xfrm>
          <a:prstGeom prst="rect">
            <a:avLst/>
          </a:prstGeom>
          <a:noFill/>
        </p:spPr>
        <p:txBody>
          <a:bodyPr wrap="square" rtlCol="0">
            <a:spAutoFit/>
          </a:bodyPr>
          <a:lstStyle/>
          <a:p>
            <a:r>
              <a:rPr lang="en-US" sz="2800" b="1" dirty="0">
                <a:solidFill>
                  <a:schemeClr val="bg1"/>
                </a:solidFill>
                <a:effectLst/>
              </a:rPr>
              <a:t>RECOMMENDATION SYSTEM</a:t>
            </a:r>
            <a:endParaRPr lang="en-US" sz="2800" b="0" dirty="0">
              <a:solidFill>
                <a:schemeClr val="bg1"/>
              </a:solidFill>
              <a:effectLst/>
            </a:endParaRPr>
          </a:p>
        </p:txBody>
      </p:sp>
      <p:sp>
        <p:nvSpPr>
          <p:cNvPr id="51" name="CuadroTexto 25">
            <a:extLst>
              <a:ext uri="{FF2B5EF4-FFF2-40B4-BE49-F238E27FC236}">
                <a16:creationId xmlns:a16="http://schemas.microsoft.com/office/drawing/2014/main" id="{95467E14-23CA-728F-AB7B-E35AEFCE13FC}"/>
              </a:ext>
            </a:extLst>
          </p:cNvPr>
          <p:cNvSpPr txBox="1"/>
          <p:nvPr/>
        </p:nvSpPr>
        <p:spPr>
          <a:xfrm>
            <a:off x="410748" y="150790"/>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a:solidFill>
                  <a:srgbClr val="FF0000"/>
                </a:solidFill>
                <a:latin typeface="Bebas Neue" panose="020B0606020202050201" pitchFamily="34" charset="0"/>
              </a:rPr>
              <a:t>Netflix data analysis</a:t>
            </a:r>
          </a:p>
        </p:txBody>
      </p:sp>
      <p:grpSp>
        <p:nvGrpSpPr>
          <p:cNvPr id="52" name="Grupo 26">
            <a:extLst>
              <a:ext uri="{FF2B5EF4-FFF2-40B4-BE49-F238E27FC236}">
                <a16:creationId xmlns:a16="http://schemas.microsoft.com/office/drawing/2014/main" id="{B8A525AA-9569-E07E-B4E1-75927B19C427}"/>
              </a:ext>
            </a:extLst>
          </p:cNvPr>
          <p:cNvGrpSpPr/>
          <p:nvPr/>
        </p:nvGrpSpPr>
        <p:grpSpPr>
          <a:xfrm>
            <a:off x="10651434" y="26504"/>
            <a:ext cx="1370708" cy="372563"/>
            <a:chOff x="10406955" y="294187"/>
            <a:chExt cx="1370708" cy="372563"/>
          </a:xfrm>
        </p:grpSpPr>
        <p:pic>
          <p:nvPicPr>
            <p:cNvPr id="53" name="Picture 2" descr="Netflix smileu profile icon&quot; by Norbert-Sloth | Redbubble">
              <a:extLst>
                <a:ext uri="{FF2B5EF4-FFF2-40B4-BE49-F238E27FC236}">
                  <a16:creationId xmlns:a16="http://schemas.microsoft.com/office/drawing/2014/main" id="{A3EDEF3C-9908-CDD6-D9C5-1191E3CE790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54" name="Triángulo isósceles 28">
              <a:extLst>
                <a:ext uri="{FF2B5EF4-FFF2-40B4-BE49-F238E27FC236}">
                  <a16:creationId xmlns:a16="http://schemas.microsoft.com/office/drawing/2014/main" id="{F3AFECB6-B5B1-EA56-9DE3-C2C9E6F4EA34}"/>
                </a:ext>
              </a:extLst>
            </p:cNvPr>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Search">
              <a:extLst>
                <a:ext uri="{FF2B5EF4-FFF2-40B4-BE49-F238E27FC236}">
                  <a16:creationId xmlns:a16="http://schemas.microsoft.com/office/drawing/2014/main" id="{313F2039-E84B-9488-680B-D9A2CDCB3599}"/>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6" name="Bell">
              <a:extLst>
                <a:ext uri="{FF2B5EF4-FFF2-40B4-BE49-F238E27FC236}">
                  <a16:creationId xmlns:a16="http://schemas.microsoft.com/office/drawing/2014/main" id="{5EA2EFD6-843F-DDD0-4F41-FA327DA22CBE}"/>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7" name="Elipse 31">
              <a:extLst>
                <a:ext uri="{FF2B5EF4-FFF2-40B4-BE49-F238E27FC236}">
                  <a16:creationId xmlns:a16="http://schemas.microsoft.com/office/drawing/2014/main" id="{534146B4-69C5-E95A-64D8-589B3CE9B667}"/>
                </a:ext>
              </a:extLst>
            </p:cNvPr>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sp>
        <p:nvSpPr>
          <p:cNvPr id="4" name="TextBox 3">
            <a:extLst>
              <a:ext uri="{FF2B5EF4-FFF2-40B4-BE49-F238E27FC236}">
                <a16:creationId xmlns:a16="http://schemas.microsoft.com/office/drawing/2014/main" id="{D2D2A52F-B7DC-64E5-BC1D-D2BEA23865C9}"/>
              </a:ext>
            </a:extLst>
          </p:cNvPr>
          <p:cNvSpPr txBox="1"/>
          <p:nvPr/>
        </p:nvSpPr>
        <p:spPr>
          <a:xfrm>
            <a:off x="0" y="-1248658"/>
            <a:ext cx="12192000" cy="1248658"/>
          </a:xfrm>
          <a:prstGeom prst="rect">
            <a:avLst/>
          </a:prstGeom>
          <a:solidFill>
            <a:schemeClr val="tx1"/>
          </a:solidFill>
        </p:spPr>
        <p:txBody>
          <a:bodyPr wrap="square" rtlCol="0">
            <a:spAutoFit/>
          </a:bodyPr>
          <a:lstStyle/>
          <a:p>
            <a:endParaRPr lang="en-VN" dirty="0"/>
          </a:p>
        </p:txBody>
      </p:sp>
      <p:pic>
        <p:nvPicPr>
          <p:cNvPr id="5" name="Picture 4">
            <a:extLst>
              <a:ext uri="{FF2B5EF4-FFF2-40B4-BE49-F238E27FC236}">
                <a16:creationId xmlns:a16="http://schemas.microsoft.com/office/drawing/2014/main" id="{C1FB9AE4-6660-8BCF-CBA4-D67D86229C4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482081" y="1104901"/>
            <a:ext cx="7709919" cy="4789142"/>
          </a:xfrm>
          <a:prstGeom prst="rect">
            <a:avLst/>
          </a:prstGeom>
        </p:spPr>
      </p:pic>
    </p:spTree>
    <p:extLst>
      <p:ext uri="{BB962C8B-B14F-4D97-AF65-F5344CB8AC3E}">
        <p14:creationId xmlns:p14="http://schemas.microsoft.com/office/powerpoint/2010/main" val="1581842247"/>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 name="Grupo 64"/>
          <p:cNvGrpSpPr/>
          <p:nvPr/>
        </p:nvGrpSpPr>
        <p:grpSpPr>
          <a:xfrm>
            <a:off x="3101" y="1104901"/>
            <a:ext cx="4010855" cy="3066683"/>
            <a:chOff x="309900" y="2379216"/>
            <a:chExt cx="3935338" cy="2076930"/>
          </a:xfrm>
        </p:grpSpPr>
        <p:sp>
          <p:nvSpPr>
            <p:cNvPr id="68" name="TextBox 47">
              <a:extLst>
                <a:ext uri="{FF2B5EF4-FFF2-40B4-BE49-F238E27FC236}">
                  <a16:creationId xmlns:a16="http://schemas.microsoft.com/office/drawing/2014/main" id="{A6920CD3-D93F-460E-89A6-BCE43074A5BA}"/>
                </a:ext>
              </a:extLst>
            </p:cNvPr>
            <p:cNvSpPr txBox="1"/>
            <p:nvPr/>
          </p:nvSpPr>
          <p:spPr>
            <a:xfrm>
              <a:off x="364642" y="3518150"/>
              <a:ext cx="3880596" cy="937996"/>
            </a:xfrm>
            <a:prstGeom prst="rect">
              <a:avLst/>
            </a:prstGeom>
            <a:noFill/>
          </p:spPr>
          <p:txBody>
            <a:bodyPr wrap="square" rtlCol="0">
              <a:spAutoFit/>
            </a:bodyPr>
            <a:lstStyle/>
            <a:p>
              <a:pPr algn="l"/>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Ý</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tưởng</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chính</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là</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dùng</a:t>
              </a:r>
              <a:r>
                <a:rPr lang="en-US" sz="1400" dirty="0">
                  <a:solidFill>
                    <a:schemeClr val="bg1"/>
                  </a:solidFill>
                  <a:latin typeface="Calibri" panose="020F0502020204030204" pitchFamily="34" charset="0"/>
                  <a:cs typeface="Calibri" panose="020F0502020204030204" pitchFamily="34" charset="0"/>
                </a:rPr>
                <a:t> TF-IDF </a:t>
              </a:r>
              <a:r>
                <a:rPr lang="en-US" sz="1400" dirty="0" err="1">
                  <a:solidFill>
                    <a:schemeClr val="bg1"/>
                  </a:solidFill>
                  <a:latin typeface="Calibri" panose="020F0502020204030204" pitchFamily="34" charset="0"/>
                  <a:cs typeface="Calibri" panose="020F0502020204030204" pitchFamily="34" charset="0"/>
                </a:rPr>
                <a:t>để</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tính</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điểm</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tần</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suất</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xuất</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hiện</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của</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từ</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trong</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văn</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bản</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tạo</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thành</a:t>
              </a:r>
              <a:r>
                <a:rPr lang="en-US" sz="1400" dirty="0">
                  <a:solidFill>
                    <a:schemeClr val="bg1"/>
                  </a:solidFill>
                  <a:latin typeface="Calibri" panose="020F0502020204030204" pitchFamily="34" charset="0"/>
                  <a:cs typeface="Calibri" panose="020F0502020204030204" pitchFamily="34" charset="0"/>
                </a:rPr>
                <a:t> ma </a:t>
              </a:r>
              <a:r>
                <a:rPr lang="en-US" sz="1400" dirty="0" err="1">
                  <a:solidFill>
                    <a:schemeClr val="bg1"/>
                  </a:solidFill>
                  <a:latin typeface="Calibri" panose="020F0502020204030204" pitchFamily="34" charset="0"/>
                  <a:cs typeface="Calibri" panose="020F0502020204030204" pitchFamily="34" charset="0"/>
                </a:rPr>
                <a:t>trận</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mỗi</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dòng</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là</a:t>
              </a:r>
              <a:r>
                <a:rPr lang="en-US" sz="1400" dirty="0">
                  <a:solidFill>
                    <a:schemeClr val="bg1"/>
                  </a:solidFill>
                  <a:latin typeface="Calibri" panose="020F0502020204030204" pitchFamily="34" charset="0"/>
                  <a:cs typeface="Calibri" panose="020F0502020204030204" pitchFamily="34" charset="0"/>
                </a:rPr>
                <a:t> 1 vector </a:t>
              </a:r>
              <a:r>
                <a:rPr lang="en-US" sz="1400" dirty="0" err="1">
                  <a:solidFill>
                    <a:schemeClr val="bg1"/>
                  </a:solidFill>
                  <a:latin typeface="Calibri" panose="020F0502020204030204" pitchFamily="34" charset="0"/>
                  <a:cs typeface="Calibri" panose="020F0502020204030204" pitchFamily="34" charset="0"/>
                </a:rPr>
                <a:t>tần</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suất</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của</a:t>
              </a:r>
              <a:r>
                <a:rPr lang="en-US" sz="1400" dirty="0">
                  <a:solidFill>
                    <a:schemeClr val="bg1"/>
                  </a:solidFill>
                  <a:latin typeface="Calibri" panose="020F0502020204030204" pitchFamily="34" charset="0"/>
                  <a:cs typeface="Calibri" panose="020F0502020204030204" pitchFamily="34" charset="0"/>
                </a:rPr>
                <a:t> 1 </a:t>
              </a:r>
              <a:r>
                <a:rPr lang="en-US" sz="1400" dirty="0" err="1">
                  <a:solidFill>
                    <a:schemeClr val="bg1"/>
                  </a:solidFill>
                  <a:latin typeface="Calibri" panose="020F0502020204030204" pitchFamily="34" charset="0"/>
                  <a:cs typeface="Calibri" panose="020F0502020204030204" pitchFamily="34" charset="0"/>
                </a:rPr>
                <a:t>bộ</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phim</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ở</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đây</a:t>
              </a:r>
              <a:r>
                <a:rPr lang="en-US" sz="1400" dirty="0">
                  <a:solidFill>
                    <a:schemeClr val="bg1"/>
                  </a:solidFill>
                  <a:latin typeface="Calibri" panose="020F0502020204030204" pitchFamily="34" charset="0"/>
                  <a:cs typeface="Calibri" panose="020F0502020204030204" pitchFamily="34" charset="0"/>
                </a:rPr>
                <a:t> ta </a:t>
              </a:r>
              <a:r>
                <a:rPr lang="en-US" sz="1400" dirty="0" err="1">
                  <a:solidFill>
                    <a:schemeClr val="bg1"/>
                  </a:solidFill>
                  <a:latin typeface="Calibri" panose="020F0502020204030204" pitchFamily="34" charset="0"/>
                  <a:cs typeface="Calibri" panose="020F0502020204030204" pitchFamily="34" charset="0"/>
                </a:rPr>
                <a:t>có</a:t>
              </a:r>
              <a:r>
                <a:rPr lang="en-US" sz="1400" dirty="0">
                  <a:solidFill>
                    <a:schemeClr val="bg1"/>
                  </a:solidFill>
                  <a:latin typeface="Calibri" panose="020F0502020204030204" pitchFamily="34" charset="0"/>
                  <a:cs typeface="Calibri" panose="020F0502020204030204" pitchFamily="34" charset="0"/>
                </a:rPr>
                <a:t> 3256 vector </a:t>
              </a:r>
              <a:r>
                <a:rPr lang="en-US" sz="1400" dirty="0" err="1">
                  <a:solidFill>
                    <a:schemeClr val="bg1"/>
                  </a:solidFill>
                  <a:latin typeface="Calibri" panose="020F0502020204030204" pitchFamily="34" charset="0"/>
                  <a:cs typeface="Calibri" panose="020F0502020204030204" pitchFamily="34" charset="0"/>
                </a:rPr>
                <a:t>tức</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là</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có</a:t>
              </a:r>
              <a:r>
                <a:rPr lang="en-US" sz="1400" dirty="0">
                  <a:solidFill>
                    <a:schemeClr val="bg1"/>
                  </a:solidFill>
                  <a:latin typeface="Calibri" panose="020F0502020204030204" pitchFamily="34" charset="0"/>
                  <a:cs typeface="Calibri" panose="020F0502020204030204" pitchFamily="34" charset="0"/>
                </a:rPr>
                <a:t> 3256 </a:t>
              </a:r>
              <a:r>
                <a:rPr lang="en-US" sz="1400" dirty="0" err="1">
                  <a:solidFill>
                    <a:schemeClr val="bg1"/>
                  </a:solidFill>
                  <a:latin typeface="Calibri" panose="020F0502020204030204" pitchFamily="34" charset="0"/>
                  <a:cs typeface="Calibri" panose="020F0502020204030204" pitchFamily="34" charset="0"/>
                </a:rPr>
                <a:t>bộ</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phim</a:t>
              </a:r>
              <a:r>
                <a:rPr lang="en-US" sz="1400" dirty="0">
                  <a:solidFill>
                    <a:schemeClr val="bg1"/>
                  </a:solidFill>
                  <a:latin typeface="Calibri" panose="020F0502020204030204" pitchFamily="34" charset="0"/>
                  <a:cs typeface="Calibri" panose="020F0502020204030204" pitchFamily="34" charset="0"/>
                </a:rPr>
                <a:t>. Sau </a:t>
              </a:r>
              <a:r>
                <a:rPr lang="en-US" sz="1400" dirty="0" err="1">
                  <a:solidFill>
                    <a:schemeClr val="bg1"/>
                  </a:solidFill>
                  <a:latin typeface="Calibri" panose="020F0502020204030204" pitchFamily="34" charset="0"/>
                  <a:cs typeface="Calibri" panose="020F0502020204030204" pitchFamily="34" charset="0"/>
                </a:rPr>
                <a:t>đó</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sử</a:t>
              </a:r>
              <a:r>
                <a:rPr lang="en-US" sz="1400" dirty="0">
                  <a:solidFill>
                    <a:schemeClr val="bg1"/>
                  </a:solidFill>
                  <a:latin typeface="Calibri" panose="020F0502020204030204" pitchFamily="34" charset="0"/>
                  <a:cs typeface="Calibri" panose="020F0502020204030204" pitchFamily="34" charset="0"/>
                </a:rPr>
                <a:t> dung cosine similarity </a:t>
              </a:r>
              <a:r>
                <a:rPr lang="en-US" sz="1400" dirty="0" err="1">
                  <a:solidFill>
                    <a:schemeClr val="bg1"/>
                  </a:solidFill>
                  <a:latin typeface="Calibri" panose="020F0502020204030204" pitchFamily="34" charset="0"/>
                  <a:cs typeface="Calibri" panose="020F0502020204030204" pitchFamily="34" charset="0"/>
                </a:rPr>
                <a:t>để</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tính</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độ</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tương</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đồng</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của</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các</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đoạn</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mô</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tả</a:t>
              </a:r>
              <a:r>
                <a:rPr lang="en-US" sz="1400" dirty="0">
                  <a:solidFill>
                    <a:schemeClr val="bg1"/>
                  </a:solidFill>
                  <a:latin typeface="Calibri" panose="020F0502020204030204" pitchFamily="34" charset="0"/>
                  <a:cs typeface="Calibri" panose="020F0502020204030204" pitchFamily="34" charset="0"/>
                </a:rPr>
                <a:t> ( Describe).</a:t>
              </a:r>
            </a:p>
          </p:txBody>
        </p:sp>
        <p:grpSp>
          <p:nvGrpSpPr>
            <p:cNvPr id="69" name="Grupo 68"/>
            <p:cNvGrpSpPr/>
            <p:nvPr/>
          </p:nvGrpSpPr>
          <p:grpSpPr>
            <a:xfrm>
              <a:off x="516062" y="2379216"/>
              <a:ext cx="300259" cy="406668"/>
              <a:chOff x="4333460" y="1249016"/>
              <a:chExt cx="3219131" cy="4359967"/>
            </a:xfrm>
          </p:grpSpPr>
          <p:sp>
            <p:nvSpPr>
              <p:cNvPr id="74" name="Rectangle 1">
                <a:extLst>
                  <a:ext uri="{FF2B5EF4-FFF2-40B4-BE49-F238E27FC236}">
                    <a16:creationId xmlns:a16="http://schemas.microsoft.com/office/drawing/2014/main" id="{4381F7BA-F038-4980-9BDD-366BB60E53F7}"/>
                  </a:ext>
                </a:extLst>
              </p:cNvPr>
              <p:cNvSpPr/>
              <p:nvPr/>
            </p:nvSpPr>
            <p:spPr>
              <a:xfrm>
                <a:off x="4333460" y="1249018"/>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2">
                <a:extLst>
                  <a:ext uri="{FF2B5EF4-FFF2-40B4-BE49-F238E27FC236}">
                    <a16:creationId xmlns:a16="http://schemas.microsoft.com/office/drawing/2014/main" id="{5F428437-D0E8-4A5E-8F0D-779EDE699849}"/>
                  </a:ext>
                </a:extLst>
              </p:cNvPr>
              <p:cNvSpPr/>
              <p:nvPr/>
            </p:nvSpPr>
            <p:spPr>
              <a:xfrm>
                <a:off x="6549120" y="1249016"/>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Parallelogram 3">
                <a:extLst>
                  <a:ext uri="{FF2B5EF4-FFF2-40B4-BE49-F238E27FC236}">
                    <a16:creationId xmlns:a16="http://schemas.microsoft.com/office/drawing/2014/main" id="{D4C674BA-36C1-4ADC-8EA0-748BD1C41583}"/>
                  </a:ext>
                </a:extLst>
              </p:cNvPr>
              <p:cNvSpPr/>
              <p:nvPr/>
            </p:nvSpPr>
            <p:spPr>
              <a:xfrm flipH="1">
                <a:off x="4333460" y="1249016"/>
                <a:ext cx="3219131" cy="4359967"/>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0" name="TextBox 3">
              <a:extLst>
                <a:ext uri="{FF2B5EF4-FFF2-40B4-BE49-F238E27FC236}">
                  <a16:creationId xmlns:a16="http://schemas.microsoft.com/office/drawing/2014/main" id="{C3C17FAC-4649-45DF-8F93-97727ACC2E2E}"/>
                </a:ext>
              </a:extLst>
            </p:cNvPr>
            <p:cNvSpPr txBox="1"/>
            <p:nvPr/>
          </p:nvSpPr>
          <p:spPr>
            <a:xfrm>
              <a:off x="947475" y="2472659"/>
              <a:ext cx="970101"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Subtitle</a:t>
              </a:r>
              <a:endParaRPr lang="en-US" dirty="0">
                <a:solidFill>
                  <a:schemeClr val="bg1"/>
                </a:solidFill>
                <a:latin typeface="Helvetica" pitchFamily="34" charset="0"/>
                <a:cs typeface="Helvetica" pitchFamily="34" charset="0"/>
              </a:endParaRPr>
            </a:p>
          </p:txBody>
        </p:sp>
        <p:sp>
          <p:nvSpPr>
            <p:cNvPr id="71" name="CuadroTexto 70"/>
            <p:cNvSpPr txBox="1"/>
            <p:nvPr/>
          </p:nvSpPr>
          <p:spPr>
            <a:xfrm>
              <a:off x="309900" y="3144473"/>
              <a:ext cx="1455937" cy="369332"/>
            </a:xfrm>
            <a:prstGeom prst="rect">
              <a:avLst/>
            </a:prstGeom>
            <a:noFill/>
          </p:spPr>
          <p:txBody>
            <a:bodyPr wrap="square" rtlCol="0">
              <a:spAutoFit/>
            </a:bodyPr>
            <a:lstStyle/>
            <a:p>
              <a:r>
                <a:rPr lang="en-US" dirty="0">
                  <a:solidFill>
                    <a:schemeClr val="accent6"/>
                  </a:solidFill>
                </a:rPr>
                <a:t>97% for you</a:t>
              </a:r>
            </a:p>
          </p:txBody>
        </p:sp>
        <p:sp>
          <p:nvSpPr>
            <p:cNvPr id="72" name="Rectángulo 71"/>
            <p:cNvSpPr/>
            <p:nvPr/>
          </p:nvSpPr>
          <p:spPr>
            <a:xfrm>
              <a:off x="1564439" y="3159534"/>
              <a:ext cx="464669" cy="257452"/>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73" name="CuadroTexto 72"/>
            <p:cNvSpPr txBox="1"/>
            <p:nvPr/>
          </p:nvSpPr>
          <p:spPr>
            <a:xfrm>
              <a:off x="2029108" y="3159534"/>
              <a:ext cx="1455937" cy="250132"/>
            </a:xfrm>
            <a:prstGeom prst="rect">
              <a:avLst/>
            </a:prstGeom>
            <a:noFill/>
          </p:spPr>
          <p:txBody>
            <a:bodyPr wrap="square" rtlCol="0">
              <a:spAutoFit/>
            </a:bodyPr>
            <a:lstStyle/>
            <a:p>
              <a:r>
                <a:rPr lang="en-US" dirty="0">
                  <a:solidFill>
                    <a:schemeClr val="bg1"/>
                  </a:solidFill>
                </a:rPr>
                <a:t>2023</a:t>
              </a:r>
            </a:p>
          </p:txBody>
        </p:sp>
      </p:grpSp>
      <p:sp>
        <p:nvSpPr>
          <p:cNvPr id="50" name="TextBox 19">
            <a:extLst>
              <a:ext uri="{FF2B5EF4-FFF2-40B4-BE49-F238E27FC236}">
                <a16:creationId xmlns:a16="http://schemas.microsoft.com/office/drawing/2014/main" id="{0E16908E-ECE1-D5CA-88E5-E07A1CACBC98}"/>
              </a:ext>
            </a:extLst>
          </p:cNvPr>
          <p:cNvSpPr txBox="1"/>
          <p:nvPr/>
        </p:nvSpPr>
        <p:spPr>
          <a:xfrm>
            <a:off x="58893" y="1718924"/>
            <a:ext cx="5078934" cy="531738"/>
          </a:xfrm>
          <a:prstGeom prst="rect">
            <a:avLst/>
          </a:prstGeom>
          <a:noFill/>
        </p:spPr>
        <p:txBody>
          <a:bodyPr wrap="square" rtlCol="0">
            <a:spAutoFit/>
          </a:bodyPr>
          <a:lstStyle/>
          <a:p>
            <a:r>
              <a:rPr lang="en-US" sz="2800" b="1" dirty="0">
                <a:solidFill>
                  <a:schemeClr val="bg1"/>
                </a:solidFill>
                <a:effectLst/>
              </a:rPr>
              <a:t>RECOMMENDATION SYSTEM</a:t>
            </a:r>
            <a:endParaRPr lang="en-US" sz="2800" b="0" dirty="0">
              <a:solidFill>
                <a:schemeClr val="bg1"/>
              </a:solidFill>
              <a:effectLst/>
            </a:endParaRPr>
          </a:p>
        </p:txBody>
      </p:sp>
      <p:sp>
        <p:nvSpPr>
          <p:cNvPr id="51" name="CuadroTexto 25">
            <a:extLst>
              <a:ext uri="{FF2B5EF4-FFF2-40B4-BE49-F238E27FC236}">
                <a16:creationId xmlns:a16="http://schemas.microsoft.com/office/drawing/2014/main" id="{95467E14-23CA-728F-AB7B-E35AEFCE13FC}"/>
              </a:ext>
            </a:extLst>
          </p:cNvPr>
          <p:cNvSpPr txBox="1"/>
          <p:nvPr/>
        </p:nvSpPr>
        <p:spPr>
          <a:xfrm>
            <a:off x="410748" y="150790"/>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a:solidFill>
                  <a:srgbClr val="FF0000"/>
                </a:solidFill>
                <a:latin typeface="Bebas Neue" panose="020B0606020202050201" pitchFamily="34" charset="0"/>
              </a:rPr>
              <a:t>Netflix data analysis</a:t>
            </a:r>
          </a:p>
        </p:txBody>
      </p:sp>
      <p:grpSp>
        <p:nvGrpSpPr>
          <p:cNvPr id="52" name="Grupo 26">
            <a:extLst>
              <a:ext uri="{FF2B5EF4-FFF2-40B4-BE49-F238E27FC236}">
                <a16:creationId xmlns:a16="http://schemas.microsoft.com/office/drawing/2014/main" id="{B8A525AA-9569-E07E-B4E1-75927B19C427}"/>
              </a:ext>
            </a:extLst>
          </p:cNvPr>
          <p:cNvGrpSpPr/>
          <p:nvPr/>
        </p:nvGrpSpPr>
        <p:grpSpPr>
          <a:xfrm>
            <a:off x="10651434" y="26504"/>
            <a:ext cx="1370708" cy="372563"/>
            <a:chOff x="10406955" y="294187"/>
            <a:chExt cx="1370708" cy="372563"/>
          </a:xfrm>
        </p:grpSpPr>
        <p:pic>
          <p:nvPicPr>
            <p:cNvPr id="53" name="Picture 2" descr="Netflix smileu profile icon&quot; by Norbert-Sloth | Redbubble">
              <a:extLst>
                <a:ext uri="{FF2B5EF4-FFF2-40B4-BE49-F238E27FC236}">
                  <a16:creationId xmlns:a16="http://schemas.microsoft.com/office/drawing/2014/main" id="{A3EDEF3C-9908-CDD6-D9C5-1191E3CE790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54" name="Triángulo isósceles 28">
              <a:extLst>
                <a:ext uri="{FF2B5EF4-FFF2-40B4-BE49-F238E27FC236}">
                  <a16:creationId xmlns:a16="http://schemas.microsoft.com/office/drawing/2014/main" id="{F3AFECB6-B5B1-EA56-9DE3-C2C9E6F4EA34}"/>
                </a:ext>
              </a:extLst>
            </p:cNvPr>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Search">
              <a:extLst>
                <a:ext uri="{FF2B5EF4-FFF2-40B4-BE49-F238E27FC236}">
                  <a16:creationId xmlns:a16="http://schemas.microsoft.com/office/drawing/2014/main" id="{313F2039-E84B-9488-680B-D9A2CDCB3599}"/>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6" name="Bell">
              <a:extLst>
                <a:ext uri="{FF2B5EF4-FFF2-40B4-BE49-F238E27FC236}">
                  <a16:creationId xmlns:a16="http://schemas.microsoft.com/office/drawing/2014/main" id="{5EA2EFD6-843F-DDD0-4F41-FA327DA22CBE}"/>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7" name="Elipse 31">
              <a:extLst>
                <a:ext uri="{FF2B5EF4-FFF2-40B4-BE49-F238E27FC236}">
                  <a16:creationId xmlns:a16="http://schemas.microsoft.com/office/drawing/2014/main" id="{534146B4-69C5-E95A-64D8-589B3CE9B667}"/>
                </a:ext>
              </a:extLst>
            </p:cNvPr>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sp>
        <p:nvSpPr>
          <p:cNvPr id="4" name="TextBox 3">
            <a:extLst>
              <a:ext uri="{FF2B5EF4-FFF2-40B4-BE49-F238E27FC236}">
                <a16:creationId xmlns:a16="http://schemas.microsoft.com/office/drawing/2014/main" id="{D2D2A52F-B7DC-64E5-BC1D-D2BEA23865C9}"/>
              </a:ext>
            </a:extLst>
          </p:cNvPr>
          <p:cNvSpPr txBox="1"/>
          <p:nvPr/>
        </p:nvSpPr>
        <p:spPr>
          <a:xfrm>
            <a:off x="0" y="-1248658"/>
            <a:ext cx="12192000" cy="1248658"/>
          </a:xfrm>
          <a:prstGeom prst="rect">
            <a:avLst/>
          </a:prstGeom>
          <a:solidFill>
            <a:schemeClr val="tx1"/>
          </a:solidFill>
        </p:spPr>
        <p:txBody>
          <a:bodyPr wrap="square" rtlCol="0">
            <a:spAutoFit/>
          </a:bodyPr>
          <a:lstStyle/>
          <a:p>
            <a:endParaRPr lang="en-VN" dirty="0"/>
          </a:p>
        </p:txBody>
      </p:sp>
      <p:pic>
        <p:nvPicPr>
          <p:cNvPr id="5" name="Picture 4">
            <a:extLst>
              <a:ext uri="{FF2B5EF4-FFF2-40B4-BE49-F238E27FC236}">
                <a16:creationId xmlns:a16="http://schemas.microsoft.com/office/drawing/2014/main" id="{C1FB9AE4-6660-8BCF-CBA4-D67D86229C4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358255" y="917747"/>
            <a:ext cx="7833745" cy="3926604"/>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E6A28BC6-78C8-0A62-DEBD-FD9028784B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70200" y="3321404"/>
            <a:ext cx="7821800" cy="2236668"/>
          </a:xfrm>
          <a:prstGeom prst="rect">
            <a:avLst/>
          </a:prstGeom>
        </p:spPr>
      </p:pic>
    </p:spTree>
    <p:extLst>
      <p:ext uri="{BB962C8B-B14F-4D97-AF65-F5344CB8AC3E}">
        <p14:creationId xmlns:p14="http://schemas.microsoft.com/office/powerpoint/2010/main" val="2735572601"/>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 name="Grupo 64"/>
          <p:cNvGrpSpPr/>
          <p:nvPr/>
        </p:nvGrpSpPr>
        <p:grpSpPr>
          <a:xfrm>
            <a:off x="3101" y="1104900"/>
            <a:ext cx="4010855" cy="2420353"/>
            <a:chOff x="309900" y="2379216"/>
            <a:chExt cx="3935338" cy="1639199"/>
          </a:xfrm>
        </p:grpSpPr>
        <p:sp>
          <p:nvSpPr>
            <p:cNvPr id="68" name="TextBox 47">
              <a:extLst>
                <a:ext uri="{FF2B5EF4-FFF2-40B4-BE49-F238E27FC236}">
                  <a16:creationId xmlns:a16="http://schemas.microsoft.com/office/drawing/2014/main" id="{A6920CD3-D93F-460E-89A6-BCE43074A5BA}"/>
                </a:ext>
              </a:extLst>
            </p:cNvPr>
            <p:cNvSpPr txBox="1"/>
            <p:nvPr/>
          </p:nvSpPr>
          <p:spPr>
            <a:xfrm>
              <a:off x="364642" y="3518150"/>
              <a:ext cx="3880596" cy="500265"/>
            </a:xfrm>
            <a:prstGeom prst="rect">
              <a:avLst/>
            </a:prstGeom>
            <a:noFill/>
          </p:spPr>
          <p:txBody>
            <a:bodyPr wrap="square" rtlCol="0">
              <a:spAutoFit/>
            </a:bodyPr>
            <a:lstStyle/>
            <a:p>
              <a:pPr algn="l"/>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Dùng</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biểu</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đồ</a:t>
              </a:r>
              <a:r>
                <a:rPr lang="en-US" sz="1400" dirty="0">
                  <a:solidFill>
                    <a:schemeClr val="bg1"/>
                  </a:solidFill>
                  <a:latin typeface="Calibri" panose="020F0502020204030204" pitchFamily="34" charset="0"/>
                  <a:cs typeface="Calibri" panose="020F0502020204030204" pitchFamily="34" charset="0"/>
                </a:rPr>
                <a:t> heatmap </a:t>
              </a:r>
              <a:r>
                <a:rPr lang="en-US" sz="1400" dirty="0" err="1">
                  <a:solidFill>
                    <a:schemeClr val="bg1"/>
                  </a:solidFill>
                  <a:latin typeface="Calibri" panose="020F0502020204030204" pitchFamily="34" charset="0"/>
                  <a:cs typeface="Calibri" panose="020F0502020204030204" pitchFamily="34" charset="0"/>
                </a:rPr>
                <a:t>để</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biểu</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thị</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độ</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tương</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đồng</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giữa</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các</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đoạn</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mô</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tả</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trên</a:t>
              </a:r>
              <a:r>
                <a:rPr lang="en-US" sz="1400" dirty="0">
                  <a:solidFill>
                    <a:schemeClr val="bg1"/>
                  </a:solidFill>
                  <a:latin typeface="Calibri" panose="020F0502020204030204" pitchFamily="34" charset="0"/>
                  <a:cs typeface="Calibri" panose="020F0502020204030204" pitchFamily="34" charset="0"/>
                </a:rPr>
                <a:t> 5 </a:t>
              </a:r>
              <a:r>
                <a:rPr lang="en-US" sz="1400" dirty="0" err="1">
                  <a:solidFill>
                    <a:schemeClr val="bg1"/>
                  </a:solidFill>
                  <a:latin typeface="Calibri" panose="020F0502020204030204" pitchFamily="34" charset="0"/>
                  <a:cs typeface="Calibri" panose="020F0502020204030204" pitchFamily="34" charset="0"/>
                </a:rPr>
                <a:t>bộ</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phim</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đầu</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tiên</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sau</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khi</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tính</a:t>
              </a:r>
              <a:r>
                <a:rPr lang="en-US" sz="1400" dirty="0">
                  <a:solidFill>
                    <a:schemeClr val="bg1"/>
                  </a:solidFill>
                  <a:latin typeface="Calibri" panose="020F0502020204030204" pitchFamily="34" charset="0"/>
                  <a:cs typeface="Calibri" panose="020F0502020204030204" pitchFamily="34" charset="0"/>
                </a:rPr>
                <a:t> cosine similarity.</a:t>
              </a:r>
            </a:p>
          </p:txBody>
        </p:sp>
        <p:grpSp>
          <p:nvGrpSpPr>
            <p:cNvPr id="69" name="Grupo 68"/>
            <p:cNvGrpSpPr/>
            <p:nvPr/>
          </p:nvGrpSpPr>
          <p:grpSpPr>
            <a:xfrm>
              <a:off x="516062" y="2379216"/>
              <a:ext cx="300259" cy="406668"/>
              <a:chOff x="4333460" y="1249016"/>
              <a:chExt cx="3219131" cy="4359967"/>
            </a:xfrm>
          </p:grpSpPr>
          <p:sp>
            <p:nvSpPr>
              <p:cNvPr id="74" name="Rectangle 1">
                <a:extLst>
                  <a:ext uri="{FF2B5EF4-FFF2-40B4-BE49-F238E27FC236}">
                    <a16:creationId xmlns:a16="http://schemas.microsoft.com/office/drawing/2014/main" id="{4381F7BA-F038-4980-9BDD-366BB60E53F7}"/>
                  </a:ext>
                </a:extLst>
              </p:cNvPr>
              <p:cNvSpPr/>
              <p:nvPr/>
            </p:nvSpPr>
            <p:spPr>
              <a:xfrm>
                <a:off x="4333460" y="1249018"/>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2">
                <a:extLst>
                  <a:ext uri="{FF2B5EF4-FFF2-40B4-BE49-F238E27FC236}">
                    <a16:creationId xmlns:a16="http://schemas.microsoft.com/office/drawing/2014/main" id="{5F428437-D0E8-4A5E-8F0D-779EDE699849}"/>
                  </a:ext>
                </a:extLst>
              </p:cNvPr>
              <p:cNvSpPr/>
              <p:nvPr/>
            </p:nvSpPr>
            <p:spPr>
              <a:xfrm>
                <a:off x="6549120" y="1249016"/>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Parallelogram 3">
                <a:extLst>
                  <a:ext uri="{FF2B5EF4-FFF2-40B4-BE49-F238E27FC236}">
                    <a16:creationId xmlns:a16="http://schemas.microsoft.com/office/drawing/2014/main" id="{D4C674BA-36C1-4ADC-8EA0-748BD1C41583}"/>
                  </a:ext>
                </a:extLst>
              </p:cNvPr>
              <p:cNvSpPr/>
              <p:nvPr/>
            </p:nvSpPr>
            <p:spPr>
              <a:xfrm flipH="1">
                <a:off x="4333460" y="1249016"/>
                <a:ext cx="3219131" cy="4359967"/>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0" name="TextBox 3">
              <a:extLst>
                <a:ext uri="{FF2B5EF4-FFF2-40B4-BE49-F238E27FC236}">
                  <a16:creationId xmlns:a16="http://schemas.microsoft.com/office/drawing/2014/main" id="{C3C17FAC-4649-45DF-8F93-97727ACC2E2E}"/>
                </a:ext>
              </a:extLst>
            </p:cNvPr>
            <p:cNvSpPr txBox="1"/>
            <p:nvPr/>
          </p:nvSpPr>
          <p:spPr>
            <a:xfrm>
              <a:off x="947475" y="2472659"/>
              <a:ext cx="970101"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Subtitle</a:t>
              </a:r>
              <a:endParaRPr lang="en-US" dirty="0">
                <a:solidFill>
                  <a:schemeClr val="bg1"/>
                </a:solidFill>
                <a:latin typeface="Helvetica" pitchFamily="34" charset="0"/>
                <a:cs typeface="Helvetica" pitchFamily="34" charset="0"/>
              </a:endParaRPr>
            </a:p>
          </p:txBody>
        </p:sp>
        <p:sp>
          <p:nvSpPr>
            <p:cNvPr id="71" name="CuadroTexto 70"/>
            <p:cNvSpPr txBox="1"/>
            <p:nvPr/>
          </p:nvSpPr>
          <p:spPr>
            <a:xfrm>
              <a:off x="309900" y="3144473"/>
              <a:ext cx="1455937" cy="369332"/>
            </a:xfrm>
            <a:prstGeom prst="rect">
              <a:avLst/>
            </a:prstGeom>
            <a:noFill/>
          </p:spPr>
          <p:txBody>
            <a:bodyPr wrap="square" rtlCol="0">
              <a:spAutoFit/>
            </a:bodyPr>
            <a:lstStyle/>
            <a:p>
              <a:r>
                <a:rPr lang="en-US" dirty="0">
                  <a:solidFill>
                    <a:schemeClr val="accent6"/>
                  </a:solidFill>
                </a:rPr>
                <a:t>97% for you</a:t>
              </a:r>
            </a:p>
          </p:txBody>
        </p:sp>
        <p:sp>
          <p:nvSpPr>
            <p:cNvPr id="72" name="Rectángulo 71"/>
            <p:cNvSpPr/>
            <p:nvPr/>
          </p:nvSpPr>
          <p:spPr>
            <a:xfrm>
              <a:off x="1564439" y="3159534"/>
              <a:ext cx="464669" cy="257452"/>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73" name="CuadroTexto 72"/>
            <p:cNvSpPr txBox="1"/>
            <p:nvPr/>
          </p:nvSpPr>
          <p:spPr>
            <a:xfrm>
              <a:off x="2029108" y="3159534"/>
              <a:ext cx="1455937" cy="250132"/>
            </a:xfrm>
            <a:prstGeom prst="rect">
              <a:avLst/>
            </a:prstGeom>
            <a:noFill/>
          </p:spPr>
          <p:txBody>
            <a:bodyPr wrap="square" rtlCol="0">
              <a:spAutoFit/>
            </a:bodyPr>
            <a:lstStyle/>
            <a:p>
              <a:r>
                <a:rPr lang="en-US" dirty="0">
                  <a:solidFill>
                    <a:schemeClr val="bg1"/>
                  </a:solidFill>
                </a:rPr>
                <a:t>2023</a:t>
              </a:r>
            </a:p>
          </p:txBody>
        </p:sp>
      </p:grpSp>
      <p:sp>
        <p:nvSpPr>
          <p:cNvPr id="50" name="TextBox 19">
            <a:extLst>
              <a:ext uri="{FF2B5EF4-FFF2-40B4-BE49-F238E27FC236}">
                <a16:creationId xmlns:a16="http://schemas.microsoft.com/office/drawing/2014/main" id="{0E16908E-ECE1-D5CA-88E5-E07A1CACBC98}"/>
              </a:ext>
            </a:extLst>
          </p:cNvPr>
          <p:cNvSpPr txBox="1"/>
          <p:nvPr/>
        </p:nvSpPr>
        <p:spPr>
          <a:xfrm>
            <a:off x="58893" y="1718924"/>
            <a:ext cx="5078934" cy="531738"/>
          </a:xfrm>
          <a:prstGeom prst="rect">
            <a:avLst/>
          </a:prstGeom>
          <a:noFill/>
        </p:spPr>
        <p:txBody>
          <a:bodyPr wrap="square" rtlCol="0">
            <a:spAutoFit/>
          </a:bodyPr>
          <a:lstStyle/>
          <a:p>
            <a:r>
              <a:rPr lang="en-US" sz="2800" b="1" dirty="0">
                <a:solidFill>
                  <a:schemeClr val="bg1"/>
                </a:solidFill>
                <a:effectLst/>
              </a:rPr>
              <a:t>RECOMMENDATION SYSTEM</a:t>
            </a:r>
            <a:endParaRPr lang="en-US" sz="2800" b="0" dirty="0">
              <a:solidFill>
                <a:schemeClr val="bg1"/>
              </a:solidFill>
              <a:effectLst/>
            </a:endParaRPr>
          </a:p>
        </p:txBody>
      </p:sp>
      <p:sp>
        <p:nvSpPr>
          <p:cNvPr id="51" name="CuadroTexto 25">
            <a:extLst>
              <a:ext uri="{FF2B5EF4-FFF2-40B4-BE49-F238E27FC236}">
                <a16:creationId xmlns:a16="http://schemas.microsoft.com/office/drawing/2014/main" id="{95467E14-23CA-728F-AB7B-E35AEFCE13FC}"/>
              </a:ext>
            </a:extLst>
          </p:cNvPr>
          <p:cNvSpPr txBox="1"/>
          <p:nvPr/>
        </p:nvSpPr>
        <p:spPr>
          <a:xfrm>
            <a:off x="410748" y="150790"/>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a:solidFill>
                  <a:srgbClr val="FF0000"/>
                </a:solidFill>
                <a:latin typeface="Bebas Neue" panose="020B0606020202050201" pitchFamily="34" charset="0"/>
              </a:rPr>
              <a:t>Netflix data analysis</a:t>
            </a:r>
          </a:p>
        </p:txBody>
      </p:sp>
      <p:grpSp>
        <p:nvGrpSpPr>
          <p:cNvPr id="52" name="Grupo 26">
            <a:extLst>
              <a:ext uri="{FF2B5EF4-FFF2-40B4-BE49-F238E27FC236}">
                <a16:creationId xmlns:a16="http://schemas.microsoft.com/office/drawing/2014/main" id="{B8A525AA-9569-E07E-B4E1-75927B19C427}"/>
              </a:ext>
            </a:extLst>
          </p:cNvPr>
          <p:cNvGrpSpPr/>
          <p:nvPr/>
        </p:nvGrpSpPr>
        <p:grpSpPr>
          <a:xfrm>
            <a:off x="10651434" y="26504"/>
            <a:ext cx="1370708" cy="372563"/>
            <a:chOff x="10406955" y="294187"/>
            <a:chExt cx="1370708" cy="372563"/>
          </a:xfrm>
        </p:grpSpPr>
        <p:pic>
          <p:nvPicPr>
            <p:cNvPr id="53" name="Picture 2" descr="Netflix smileu profile icon&quot; by Norbert-Sloth | Redbubble">
              <a:extLst>
                <a:ext uri="{FF2B5EF4-FFF2-40B4-BE49-F238E27FC236}">
                  <a16:creationId xmlns:a16="http://schemas.microsoft.com/office/drawing/2014/main" id="{A3EDEF3C-9908-CDD6-D9C5-1191E3CE790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54" name="Triángulo isósceles 28">
              <a:extLst>
                <a:ext uri="{FF2B5EF4-FFF2-40B4-BE49-F238E27FC236}">
                  <a16:creationId xmlns:a16="http://schemas.microsoft.com/office/drawing/2014/main" id="{F3AFECB6-B5B1-EA56-9DE3-C2C9E6F4EA34}"/>
                </a:ext>
              </a:extLst>
            </p:cNvPr>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Search">
              <a:extLst>
                <a:ext uri="{FF2B5EF4-FFF2-40B4-BE49-F238E27FC236}">
                  <a16:creationId xmlns:a16="http://schemas.microsoft.com/office/drawing/2014/main" id="{313F2039-E84B-9488-680B-D9A2CDCB3599}"/>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6" name="Bell">
              <a:extLst>
                <a:ext uri="{FF2B5EF4-FFF2-40B4-BE49-F238E27FC236}">
                  <a16:creationId xmlns:a16="http://schemas.microsoft.com/office/drawing/2014/main" id="{5EA2EFD6-843F-DDD0-4F41-FA327DA22CBE}"/>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7" name="Elipse 31">
              <a:extLst>
                <a:ext uri="{FF2B5EF4-FFF2-40B4-BE49-F238E27FC236}">
                  <a16:creationId xmlns:a16="http://schemas.microsoft.com/office/drawing/2014/main" id="{534146B4-69C5-E95A-64D8-589B3CE9B667}"/>
                </a:ext>
              </a:extLst>
            </p:cNvPr>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sp>
        <p:nvSpPr>
          <p:cNvPr id="4" name="TextBox 3">
            <a:extLst>
              <a:ext uri="{FF2B5EF4-FFF2-40B4-BE49-F238E27FC236}">
                <a16:creationId xmlns:a16="http://schemas.microsoft.com/office/drawing/2014/main" id="{D2D2A52F-B7DC-64E5-BC1D-D2BEA23865C9}"/>
              </a:ext>
            </a:extLst>
          </p:cNvPr>
          <p:cNvSpPr txBox="1"/>
          <p:nvPr/>
        </p:nvSpPr>
        <p:spPr>
          <a:xfrm>
            <a:off x="0" y="-1248658"/>
            <a:ext cx="12192000" cy="1248658"/>
          </a:xfrm>
          <a:prstGeom prst="rect">
            <a:avLst/>
          </a:prstGeom>
          <a:solidFill>
            <a:schemeClr val="tx1"/>
          </a:solidFill>
        </p:spPr>
        <p:txBody>
          <a:bodyPr wrap="square" rtlCol="0">
            <a:spAutoFit/>
          </a:bodyPr>
          <a:lstStyle/>
          <a:p>
            <a:endParaRPr lang="en-VN" dirty="0"/>
          </a:p>
        </p:txBody>
      </p:sp>
      <p:pic>
        <p:nvPicPr>
          <p:cNvPr id="5" name="Picture 4">
            <a:extLst>
              <a:ext uri="{FF2B5EF4-FFF2-40B4-BE49-F238E27FC236}">
                <a16:creationId xmlns:a16="http://schemas.microsoft.com/office/drawing/2014/main" id="{C1FB9AE4-6660-8BCF-CBA4-D67D86229C4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876800" y="917747"/>
            <a:ext cx="7256307" cy="4514224"/>
          </a:xfrm>
          <a:prstGeom prst="rect">
            <a:avLst/>
          </a:prstGeom>
        </p:spPr>
      </p:pic>
    </p:spTree>
    <p:extLst>
      <p:ext uri="{BB962C8B-B14F-4D97-AF65-F5344CB8AC3E}">
        <p14:creationId xmlns:p14="http://schemas.microsoft.com/office/powerpoint/2010/main" val="1694940603"/>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 name="Grupo 64"/>
          <p:cNvGrpSpPr/>
          <p:nvPr/>
        </p:nvGrpSpPr>
        <p:grpSpPr>
          <a:xfrm>
            <a:off x="3101" y="1104899"/>
            <a:ext cx="4010855" cy="4143901"/>
            <a:chOff x="309900" y="2379216"/>
            <a:chExt cx="3935338" cy="2806483"/>
          </a:xfrm>
        </p:grpSpPr>
        <p:sp>
          <p:nvSpPr>
            <p:cNvPr id="68" name="TextBox 47">
              <a:extLst>
                <a:ext uri="{FF2B5EF4-FFF2-40B4-BE49-F238E27FC236}">
                  <a16:creationId xmlns:a16="http://schemas.microsoft.com/office/drawing/2014/main" id="{A6920CD3-D93F-460E-89A6-BCE43074A5BA}"/>
                </a:ext>
              </a:extLst>
            </p:cNvPr>
            <p:cNvSpPr txBox="1"/>
            <p:nvPr/>
          </p:nvSpPr>
          <p:spPr>
            <a:xfrm>
              <a:off x="364642" y="3518150"/>
              <a:ext cx="3880596" cy="1667549"/>
            </a:xfrm>
            <a:prstGeom prst="rect">
              <a:avLst/>
            </a:prstGeom>
            <a:noFill/>
          </p:spPr>
          <p:txBody>
            <a:bodyPr wrap="square" rtlCol="0">
              <a:spAutoFit/>
            </a:bodyPr>
            <a:lstStyle/>
            <a:p>
              <a:pPr algn="l"/>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Tạo</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hàm</a:t>
              </a:r>
              <a:r>
                <a:rPr lang="en-US" sz="1400" dirty="0">
                  <a:solidFill>
                    <a:schemeClr val="bg1"/>
                  </a:solidFill>
                  <a:latin typeface="Calibri" panose="020F0502020204030204" pitchFamily="34" charset="0"/>
                  <a:cs typeface="Calibri" panose="020F0502020204030204" pitchFamily="34" charset="0"/>
                </a:rPr>
                <a:t> recommendation, </a:t>
              </a:r>
              <a:r>
                <a:rPr lang="en-US" sz="1400" dirty="0" err="1">
                  <a:solidFill>
                    <a:schemeClr val="bg1"/>
                  </a:solidFill>
                  <a:latin typeface="Calibri" panose="020F0502020204030204" pitchFamily="34" charset="0"/>
                  <a:cs typeface="Calibri" panose="020F0502020204030204" pitchFamily="34" charset="0"/>
                </a:rPr>
                <a:t>đầu</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tiên</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lấy</a:t>
              </a:r>
              <a:r>
                <a:rPr lang="en-US" sz="1400" dirty="0">
                  <a:solidFill>
                    <a:schemeClr val="bg1"/>
                  </a:solidFill>
                  <a:latin typeface="Calibri" panose="020F0502020204030204" pitchFamily="34" charset="0"/>
                  <a:cs typeface="Calibri" panose="020F0502020204030204" pitchFamily="34" charset="0"/>
                </a:rPr>
                <a:t> index </a:t>
              </a:r>
              <a:r>
                <a:rPr lang="en-US" sz="1400" dirty="0" err="1">
                  <a:solidFill>
                    <a:schemeClr val="bg1"/>
                  </a:solidFill>
                  <a:latin typeface="Calibri" panose="020F0502020204030204" pitchFamily="34" charset="0"/>
                  <a:cs typeface="Calibri" panose="020F0502020204030204" pitchFamily="34" charset="0"/>
                </a:rPr>
                <a:t>của</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bộ</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phim</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sau</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đó</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tính</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độ</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tương</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đồng</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gộp</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lại</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thành</a:t>
              </a:r>
              <a:r>
                <a:rPr lang="en-US" sz="1400" dirty="0">
                  <a:solidFill>
                    <a:schemeClr val="bg1"/>
                  </a:solidFill>
                  <a:latin typeface="Calibri" panose="020F0502020204030204" pitchFamily="34" charset="0"/>
                  <a:cs typeface="Calibri" panose="020F0502020204030204" pitchFamily="34" charset="0"/>
                </a:rPr>
                <a:t> 1 </a:t>
              </a:r>
              <a:r>
                <a:rPr lang="en-US" sz="1400" dirty="0" err="1">
                  <a:solidFill>
                    <a:schemeClr val="bg1"/>
                  </a:solidFill>
                  <a:latin typeface="Calibri" panose="020F0502020204030204" pitchFamily="34" charset="0"/>
                  <a:cs typeface="Calibri" panose="020F0502020204030204" pitchFamily="34" charset="0"/>
                </a:rPr>
                <a:t>danh</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sách</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gồm</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chỉ</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số</a:t>
              </a:r>
              <a:r>
                <a:rPr lang="en-US" sz="1400" dirty="0">
                  <a:solidFill>
                    <a:schemeClr val="bg1"/>
                  </a:solidFill>
                  <a:latin typeface="Calibri" panose="020F0502020204030204" pitchFamily="34" charset="0"/>
                  <a:cs typeface="Calibri" panose="020F0502020204030204" pitchFamily="34" charset="0"/>
                </a:rPr>
                <a:t> index </a:t>
              </a:r>
              <a:r>
                <a:rPr lang="en-US" sz="1400" dirty="0" err="1">
                  <a:solidFill>
                    <a:schemeClr val="bg1"/>
                  </a:solidFill>
                  <a:latin typeface="Calibri" panose="020F0502020204030204" pitchFamily="34" charset="0"/>
                  <a:cs typeface="Calibri" panose="020F0502020204030204" pitchFamily="34" charset="0"/>
                </a:rPr>
                <a:t>và</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điểm</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tương</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đồng</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Sắp</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xếp</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chúng</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lại</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và</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chọn</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ra</a:t>
              </a:r>
              <a:r>
                <a:rPr lang="en-US" sz="1400" dirty="0">
                  <a:solidFill>
                    <a:schemeClr val="bg1"/>
                  </a:solidFill>
                  <a:latin typeface="Calibri" panose="020F0502020204030204" pitchFamily="34" charset="0"/>
                  <a:cs typeface="Calibri" panose="020F0502020204030204" pitchFamily="34" charset="0"/>
                </a:rPr>
                <a:t> 10 </a:t>
              </a:r>
              <a:r>
                <a:rPr lang="en-US" sz="1400" dirty="0" err="1">
                  <a:solidFill>
                    <a:schemeClr val="bg1"/>
                  </a:solidFill>
                  <a:latin typeface="Calibri" panose="020F0502020204030204" pitchFamily="34" charset="0"/>
                  <a:cs typeface="Calibri" panose="020F0502020204030204" pitchFamily="34" charset="0"/>
                </a:rPr>
                <a:t>vị</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trí</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đầu</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tiên</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có</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điểm</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tương</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đồng</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cao</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nhất</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sau</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đó</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trả</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về</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tên</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của</a:t>
              </a:r>
              <a:r>
                <a:rPr lang="en-US" sz="1400" dirty="0">
                  <a:solidFill>
                    <a:schemeClr val="bg1"/>
                  </a:solidFill>
                  <a:latin typeface="Calibri" panose="020F0502020204030204" pitchFamily="34" charset="0"/>
                  <a:cs typeface="Calibri" panose="020F0502020204030204" pitchFamily="34" charset="0"/>
                </a:rPr>
                <a:t> 10 </a:t>
              </a:r>
              <a:r>
                <a:rPr lang="en-US" sz="1400" dirty="0" err="1">
                  <a:solidFill>
                    <a:schemeClr val="bg1"/>
                  </a:solidFill>
                  <a:latin typeface="Calibri" panose="020F0502020204030204" pitchFamily="34" charset="0"/>
                  <a:cs typeface="Calibri" panose="020F0502020204030204" pitchFamily="34" charset="0"/>
                </a:rPr>
                <a:t>bộ</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phim</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đó</a:t>
              </a:r>
              <a:r>
                <a:rPr lang="en-US" sz="1400" dirty="0">
                  <a:solidFill>
                    <a:schemeClr val="bg1"/>
                  </a:solidFill>
                  <a:latin typeface="Calibri" panose="020F0502020204030204" pitchFamily="34" charset="0"/>
                  <a:cs typeface="Calibri" panose="020F0502020204030204" pitchFamily="34" charset="0"/>
                </a:rPr>
                <a:t>.</a:t>
              </a:r>
            </a:p>
            <a:p>
              <a:pPr algn="l"/>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Thử</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nghiệm</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với</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bộ</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phim</a:t>
              </a:r>
              <a:r>
                <a:rPr lang="en-US" sz="1400" dirty="0">
                  <a:solidFill>
                    <a:schemeClr val="bg1"/>
                  </a:solidFill>
                  <a:latin typeface="Calibri" panose="020F0502020204030204" pitchFamily="34" charset="0"/>
                  <a:cs typeface="Calibri" panose="020F0502020204030204" pitchFamily="34" charset="0"/>
                </a:rPr>
                <a:t> ‘Peaky Blinders’ </a:t>
              </a:r>
              <a:r>
                <a:rPr lang="en-US" sz="1400" dirty="0" err="1">
                  <a:solidFill>
                    <a:schemeClr val="bg1"/>
                  </a:solidFill>
                  <a:latin typeface="Calibri" panose="020F0502020204030204" pitchFamily="34" charset="0"/>
                  <a:cs typeface="Calibri" panose="020F0502020204030204" pitchFamily="34" charset="0"/>
                </a:rPr>
                <a:t>và</a:t>
              </a:r>
              <a:r>
                <a:rPr lang="en-US" sz="1400" dirty="0">
                  <a:solidFill>
                    <a:schemeClr val="bg1"/>
                  </a:solidFill>
                  <a:latin typeface="Calibri" panose="020F0502020204030204" pitchFamily="34" charset="0"/>
                  <a:cs typeface="Calibri" panose="020F0502020204030204" pitchFamily="34" charset="0"/>
                </a:rPr>
                <a:t> ta </a:t>
              </a:r>
              <a:r>
                <a:rPr lang="en-US" sz="1400" dirty="0" err="1">
                  <a:solidFill>
                    <a:schemeClr val="bg1"/>
                  </a:solidFill>
                  <a:latin typeface="Calibri" panose="020F0502020204030204" pitchFamily="34" charset="0"/>
                  <a:cs typeface="Calibri" panose="020F0502020204030204" pitchFamily="34" charset="0"/>
                </a:rPr>
                <a:t>có</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được</a:t>
              </a:r>
              <a:r>
                <a:rPr lang="en-US" sz="1400" dirty="0">
                  <a:solidFill>
                    <a:schemeClr val="bg1"/>
                  </a:solidFill>
                  <a:latin typeface="Calibri" panose="020F0502020204030204" pitchFamily="34" charset="0"/>
                  <a:cs typeface="Calibri" panose="020F0502020204030204" pitchFamily="34" charset="0"/>
                </a:rPr>
                <a:t> 10 </a:t>
              </a:r>
              <a:r>
                <a:rPr lang="en-US" sz="1400" dirty="0" err="1">
                  <a:solidFill>
                    <a:schemeClr val="bg1"/>
                  </a:solidFill>
                  <a:latin typeface="Calibri" panose="020F0502020204030204" pitchFamily="34" charset="0"/>
                  <a:cs typeface="Calibri" panose="020F0502020204030204" pitchFamily="34" charset="0"/>
                </a:rPr>
                <a:t>tên</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phim</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gợi</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ý</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cho</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dựa</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trên</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mô</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tả</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của</a:t>
              </a:r>
              <a:r>
                <a:rPr lang="en-US" sz="1400" dirty="0">
                  <a:solidFill>
                    <a:schemeClr val="bg1"/>
                  </a:solidFill>
                  <a:latin typeface="Calibri" panose="020F0502020204030204" pitchFamily="34" charset="0"/>
                  <a:cs typeface="Calibri" panose="020F0502020204030204" pitchFamily="34" charset="0"/>
                </a:rPr>
                <a:t> </a:t>
              </a:r>
              <a:r>
                <a:rPr lang="en-US" sz="1400" dirty="0" err="1">
                  <a:solidFill>
                    <a:schemeClr val="bg1"/>
                  </a:solidFill>
                  <a:latin typeface="Calibri" panose="020F0502020204030204" pitchFamily="34" charset="0"/>
                  <a:cs typeface="Calibri" panose="020F0502020204030204" pitchFamily="34" charset="0"/>
                </a:rPr>
                <a:t>phim</a:t>
              </a:r>
              <a:r>
                <a:rPr lang="en-US" sz="1400" dirty="0">
                  <a:solidFill>
                    <a:schemeClr val="bg1"/>
                  </a:solidFill>
                  <a:latin typeface="Calibri" panose="020F0502020204030204" pitchFamily="34" charset="0"/>
                  <a:cs typeface="Calibri" panose="020F0502020204030204" pitchFamily="34" charset="0"/>
                </a:rPr>
                <a:t> ‘Peaky Blinders’.</a:t>
              </a:r>
            </a:p>
            <a:p>
              <a:pPr algn="l"/>
              <a:endParaRPr lang="en-US" sz="1400" dirty="0">
                <a:solidFill>
                  <a:schemeClr val="bg1"/>
                </a:solidFill>
                <a:latin typeface="Calibri" panose="020F0502020204030204" pitchFamily="34" charset="0"/>
                <a:cs typeface="Calibri" panose="020F0502020204030204" pitchFamily="34" charset="0"/>
              </a:endParaRPr>
            </a:p>
            <a:p>
              <a:pPr algn="l"/>
              <a:endParaRPr lang="en-US" sz="1400" dirty="0">
                <a:solidFill>
                  <a:schemeClr val="bg1"/>
                </a:solidFill>
                <a:latin typeface="Calibri" panose="020F0502020204030204" pitchFamily="34" charset="0"/>
                <a:cs typeface="Calibri" panose="020F0502020204030204" pitchFamily="34" charset="0"/>
              </a:endParaRPr>
            </a:p>
          </p:txBody>
        </p:sp>
        <p:grpSp>
          <p:nvGrpSpPr>
            <p:cNvPr id="69" name="Grupo 68"/>
            <p:cNvGrpSpPr/>
            <p:nvPr/>
          </p:nvGrpSpPr>
          <p:grpSpPr>
            <a:xfrm>
              <a:off x="516062" y="2379216"/>
              <a:ext cx="300259" cy="406668"/>
              <a:chOff x="4333460" y="1249016"/>
              <a:chExt cx="3219131" cy="4359967"/>
            </a:xfrm>
          </p:grpSpPr>
          <p:sp>
            <p:nvSpPr>
              <p:cNvPr id="74" name="Rectangle 1">
                <a:extLst>
                  <a:ext uri="{FF2B5EF4-FFF2-40B4-BE49-F238E27FC236}">
                    <a16:creationId xmlns:a16="http://schemas.microsoft.com/office/drawing/2014/main" id="{4381F7BA-F038-4980-9BDD-366BB60E53F7}"/>
                  </a:ext>
                </a:extLst>
              </p:cNvPr>
              <p:cNvSpPr/>
              <p:nvPr/>
            </p:nvSpPr>
            <p:spPr>
              <a:xfrm>
                <a:off x="4333460" y="1249018"/>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2">
                <a:extLst>
                  <a:ext uri="{FF2B5EF4-FFF2-40B4-BE49-F238E27FC236}">
                    <a16:creationId xmlns:a16="http://schemas.microsoft.com/office/drawing/2014/main" id="{5F428437-D0E8-4A5E-8F0D-779EDE699849}"/>
                  </a:ext>
                </a:extLst>
              </p:cNvPr>
              <p:cNvSpPr/>
              <p:nvPr/>
            </p:nvSpPr>
            <p:spPr>
              <a:xfrm>
                <a:off x="6549120" y="1249016"/>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Parallelogram 3">
                <a:extLst>
                  <a:ext uri="{FF2B5EF4-FFF2-40B4-BE49-F238E27FC236}">
                    <a16:creationId xmlns:a16="http://schemas.microsoft.com/office/drawing/2014/main" id="{D4C674BA-36C1-4ADC-8EA0-748BD1C41583}"/>
                  </a:ext>
                </a:extLst>
              </p:cNvPr>
              <p:cNvSpPr/>
              <p:nvPr/>
            </p:nvSpPr>
            <p:spPr>
              <a:xfrm flipH="1">
                <a:off x="4333460" y="1249016"/>
                <a:ext cx="3219131" cy="4359967"/>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0" name="TextBox 3">
              <a:extLst>
                <a:ext uri="{FF2B5EF4-FFF2-40B4-BE49-F238E27FC236}">
                  <a16:creationId xmlns:a16="http://schemas.microsoft.com/office/drawing/2014/main" id="{C3C17FAC-4649-45DF-8F93-97727ACC2E2E}"/>
                </a:ext>
              </a:extLst>
            </p:cNvPr>
            <p:cNvSpPr txBox="1"/>
            <p:nvPr/>
          </p:nvSpPr>
          <p:spPr>
            <a:xfrm>
              <a:off x="947475" y="2472659"/>
              <a:ext cx="970101"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Subtitle</a:t>
              </a:r>
              <a:endParaRPr lang="en-US" dirty="0">
                <a:solidFill>
                  <a:schemeClr val="bg1"/>
                </a:solidFill>
                <a:latin typeface="Helvetica" pitchFamily="34" charset="0"/>
                <a:cs typeface="Helvetica" pitchFamily="34" charset="0"/>
              </a:endParaRPr>
            </a:p>
          </p:txBody>
        </p:sp>
        <p:sp>
          <p:nvSpPr>
            <p:cNvPr id="71" name="CuadroTexto 70"/>
            <p:cNvSpPr txBox="1"/>
            <p:nvPr/>
          </p:nvSpPr>
          <p:spPr>
            <a:xfrm>
              <a:off x="309900" y="3144473"/>
              <a:ext cx="1455937" cy="369332"/>
            </a:xfrm>
            <a:prstGeom prst="rect">
              <a:avLst/>
            </a:prstGeom>
            <a:noFill/>
          </p:spPr>
          <p:txBody>
            <a:bodyPr wrap="square" rtlCol="0">
              <a:spAutoFit/>
            </a:bodyPr>
            <a:lstStyle/>
            <a:p>
              <a:r>
                <a:rPr lang="en-US" dirty="0">
                  <a:solidFill>
                    <a:schemeClr val="accent6"/>
                  </a:solidFill>
                </a:rPr>
                <a:t>97% for you</a:t>
              </a:r>
            </a:p>
          </p:txBody>
        </p:sp>
        <p:sp>
          <p:nvSpPr>
            <p:cNvPr id="72" name="Rectángulo 71"/>
            <p:cNvSpPr/>
            <p:nvPr/>
          </p:nvSpPr>
          <p:spPr>
            <a:xfrm>
              <a:off x="1564439" y="3159534"/>
              <a:ext cx="464669" cy="257452"/>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73" name="CuadroTexto 72"/>
            <p:cNvSpPr txBox="1"/>
            <p:nvPr/>
          </p:nvSpPr>
          <p:spPr>
            <a:xfrm>
              <a:off x="2029108" y="3159534"/>
              <a:ext cx="1455937" cy="250132"/>
            </a:xfrm>
            <a:prstGeom prst="rect">
              <a:avLst/>
            </a:prstGeom>
            <a:noFill/>
          </p:spPr>
          <p:txBody>
            <a:bodyPr wrap="square" rtlCol="0">
              <a:spAutoFit/>
            </a:bodyPr>
            <a:lstStyle/>
            <a:p>
              <a:r>
                <a:rPr lang="en-US" dirty="0">
                  <a:solidFill>
                    <a:schemeClr val="bg1"/>
                  </a:solidFill>
                </a:rPr>
                <a:t>2023</a:t>
              </a:r>
            </a:p>
          </p:txBody>
        </p:sp>
      </p:grpSp>
      <p:sp>
        <p:nvSpPr>
          <p:cNvPr id="50" name="TextBox 19">
            <a:extLst>
              <a:ext uri="{FF2B5EF4-FFF2-40B4-BE49-F238E27FC236}">
                <a16:creationId xmlns:a16="http://schemas.microsoft.com/office/drawing/2014/main" id="{0E16908E-ECE1-D5CA-88E5-E07A1CACBC98}"/>
              </a:ext>
            </a:extLst>
          </p:cNvPr>
          <p:cNvSpPr txBox="1"/>
          <p:nvPr/>
        </p:nvSpPr>
        <p:spPr>
          <a:xfrm>
            <a:off x="58893" y="1718924"/>
            <a:ext cx="5078934" cy="531738"/>
          </a:xfrm>
          <a:prstGeom prst="rect">
            <a:avLst/>
          </a:prstGeom>
          <a:noFill/>
        </p:spPr>
        <p:txBody>
          <a:bodyPr wrap="square" rtlCol="0">
            <a:spAutoFit/>
          </a:bodyPr>
          <a:lstStyle/>
          <a:p>
            <a:r>
              <a:rPr lang="en-US" sz="2800" b="1" dirty="0">
                <a:solidFill>
                  <a:schemeClr val="bg1"/>
                </a:solidFill>
                <a:effectLst/>
              </a:rPr>
              <a:t>RECOMMENDATION SYSTEM</a:t>
            </a:r>
            <a:endParaRPr lang="en-US" sz="2800" b="0" dirty="0">
              <a:solidFill>
                <a:schemeClr val="bg1"/>
              </a:solidFill>
              <a:effectLst/>
            </a:endParaRPr>
          </a:p>
        </p:txBody>
      </p:sp>
      <p:sp>
        <p:nvSpPr>
          <p:cNvPr id="51" name="CuadroTexto 25">
            <a:extLst>
              <a:ext uri="{FF2B5EF4-FFF2-40B4-BE49-F238E27FC236}">
                <a16:creationId xmlns:a16="http://schemas.microsoft.com/office/drawing/2014/main" id="{95467E14-23CA-728F-AB7B-E35AEFCE13FC}"/>
              </a:ext>
            </a:extLst>
          </p:cNvPr>
          <p:cNvSpPr txBox="1"/>
          <p:nvPr/>
        </p:nvSpPr>
        <p:spPr>
          <a:xfrm>
            <a:off x="410748" y="150790"/>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a:solidFill>
                  <a:srgbClr val="FF0000"/>
                </a:solidFill>
                <a:latin typeface="Bebas Neue" panose="020B0606020202050201" pitchFamily="34" charset="0"/>
              </a:rPr>
              <a:t>Netflix data analysis</a:t>
            </a:r>
          </a:p>
        </p:txBody>
      </p:sp>
      <p:grpSp>
        <p:nvGrpSpPr>
          <p:cNvPr id="52" name="Grupo 26">
            <a:extLst>
              <a:ext uri="{FF2B5EF4-FFF2-40B4-BE49-F238E27FC236}">
                <a16:creationId xmlns:a16="http://schemas.microsoft.com/office/drawing/2014/main" id="{B8A525AA-9569-E07E-B4E1-75927B19C427}"/>
              </a:ext>
            </a:extLst>
          </p:cNvPr>
          <p:cNvGrpSpPr/>
          <p:nvPr/>
        </p:nvGrpSpPr>
        <p:grpSpPr>
          <a:xfrm>
            <a:off x="10651434" y="26504"/>
            <a:ext cx="1370708" cy="372563"/>
            <a:chOff x="10406955" y="294187"/>
            <a:chExt cx="1370708" cy="372563"/>
          </a:xfrm>
        </p:grpSpPr>
        <p:pic>
          <p:nvPicPr>
            <p:cNvPr id="53" name="Picture 2" descr="Netflix smileu profile icon&quot; by Norbert-Sloth | Redbubble">
              <a:extLst>
                <a:ext uri="{FF2B5EF4-FFF2-40B4-BE49-F238E27FC236}">
                  <a16:creationId xmlns:a16="http://schemas.microsoft.com/office/drawing/2014/main" id="{A3EDEF3C-9908-CDD6-D9C5-1191E3CE790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54" name="Triángulo isósceles 28">
              <a:extLst>
                <a:ext uri="{FF2B5EF4-FFF2-40B4-BE49-F238E27FC236}">
                  <a16:creationId xmlns:a16="http://schemas.microsoft.com/office/drawing/2014/main" id="{F3AFECB6-B5B1-EA56-9DE3-C2C9E6F4EA34}"/>
                </a:ext>
              </a:extLst>
            </p:cNvPr>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Search">
              <a:extLst>
                <a:ext uri="{FF2B5EF4-FFF2-40B4-BE49-F238E27FC236}">
                  <a16:creationId xmlns:a16="http://schemas.microsoft.com/office/drawing/2014/main" id="{313F2039-E84B-9488-680B-D9A2CDCB3599}"/>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6" name="Bell">
              <a:extLst>
                <a:ext uri="{FF2B5EF4-FFF2-40B4-BE49-F238E27FC236}">
                  <a16:creationId xmlns:a16="http://schemas.microsoft.com/office/drawing/2014/main" id="{5EA2EFD6-843F-DDD0-4F41-FA327DA22CBE}"/>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7" name="Elipse 31">
              <a:extLst>
                <a:ext uri="{FF2B5EF4-FFF2-40B4-BE49-F238E27FC236}">
                  <a16:creationId xmlns:a16="http://schemas.microsoft.com/office/drawing/2014/main" id="{534146B4-69C5-E95A-64D8-589B3CE9B667}"/>
                </a:ext>
              </a:extLst>
            </p:cNvPr>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sp>
        <p:nvSpPr>
          <p:cNvPr id="4" name="TextBox 3">
            <a:extLst>
              <a:ext uri="{FF2B5EF4-FFF2-40B4-BE49-F238E27FC236}">
                <a16:creationId xmlns:a16="http://schemas.microsoft.com/office/drawing/2014/main" id="{D2D2A52F-B7DC-64E5-BC1D-D2BEA23865C9}"/>
              </a:ext>
            </a:extLst>
          </p:cNvPr>
          <p:cNvSpPr txBox="1"/>
          <p:nvPr/>
        </p:nvSpPr>
        <p:spPr>
          <a:xfrm>
            <a:off x="0" y="-1248658"/>
            <a:ext cx="12192000" cy="1248658"/>
          </a:xfrm>
          <a:prstGeom prst="rect">
            <a:avLst/>
          </a:prstGeom>
          <a:solidFill>
            <a:schemeClr val="tx1"/>
          </a:solidFill>
        </p:spPr>
        <p:txBody>
          <a:bodyPr wrap="square" rtlCol="0">
            <a:spAutoFit/>
          </a:bodyPr>
          <a:lstStyle/>
          <a:p>
            <a:endParaRPr lang="en-VN" dirty="0"/>
          </a:p>
        </p:txBody>
      </p:sp>
      <p:pic>
        <p:nvPicPr>
          <p:cNvPr id="5" name="Picture 4">
            <a:extLst>
              <a:ext uri="{FF2B5EF4-FFF2-40B4-BE49-F238E27FC236}">
                <a16:creationId xmlns:a16="http://schemas.microsoft.com/office/drawing/2014/main" id="{C1FB9AE4-6660-8BCF-CBA4-D67D86229C4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441372" y="647069"/>
            <a:ext cx="7691736" cy="1550966"/>
          </a:xfrm>
          <a:prstGeom prst="rect">
            <a:avLst/>
          </a:prstGeom>
        </p:spPr>
      </p:pic>
      <p:pic>
        <p:nvPicPr>
          <p:cNvPr id="3" name="Picture 2" descr="A screenshot of a movie&#10;&#10;Description automatically generated">
            <a:extLst>
              <a:ext uri="{FF2B5EF4-FFF2-40B4-BE49-F238E27FC236}">
                <a16:creationId xmlns:a16="http://schemas.microsoft.com/office/drawing/2014/main" id="{242035F0-A300-2946-EBC1-F03B2FE63A8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13902" y="2180031"/>
            <a:ext cx="7546675" cy="4612193"/>
          </a:xfrm>
          <a:prstGeom prst="rect">
            <a:avLst/>
          </a:prstGeom>
        </p:spPr>
      </p:pic>
    </p:spTree>
    <p:extLst>
      <p:ext uri="{BB962C8B-B14F-4D97-AF65-F5344CB8AC3E}">
        <p14:creationId xmlns:p14="http://schemas.microsoft.com/office/powerpoint/2010/main" val="910071449"/>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uadroTexto 10"/>
          <p:cNvSpPr txBox="1"/>
          <p:nvPr/>
        </p:nvSpPr>
        <p:spPr>
          <a:xfrm>
            <a:off x="2805191" y="2477758"/>
            <a:ext cx="6554709" cy="1586242"/>
          </a:xfrm>
          <a:prstGeom prst="rect">
            <a:avLst/>
          </a:prstGeom>
          <a:noFill/>
        </p:spPr>
        <p:txBody>
          <a:bodyPr wrap="square" rtlCol="0">
            <a:prstTxWarp prst="textDeflateBottom">
              <a:avLst>
                <a:gd name="adj" fmla="val 75749"/>
              </a:avLst>
            </a:prstTxWarp>
            <a:spAutoFit/>
            <a:scene3d>
              <a:camera prst="obliqueBottomRight"/>
              <a:lightRig rig="threePt" dir="t"/>
            </a:scene3d>
          </a:bodyPr>
          <a:lstStyle/>
          <a:p>
            <a:pPr algn="ctr"/>
            <a:r>
              <a:rPr lang="en-US" sz="8800" dirty="0">
                <a:solidFill>
                  <a:srgbClr val="FF0000"/>
                </a:solidFill>
                <a:latin typeface="Bebas Neue" panose="020B0606020202050201" pitchFamily="34" charset="0"/>
              </a:rPr>
              <a:t>thanks</a:t>
            </a:r>
          </a:p>
        </p:txBody>
      </p:sp>
      <p:sp>
        <p:nvSpPr>
          <p:cNvPr id="2" name="TextBox 1">
            <a:extLst>
              <a:ext uri="{FF2B5EF4-FFF2-40B4-BE49-F238E27FC236}">
                <a16:creationId xmlns:a16="http://schemas.microsoft.com/office/drawing/2014/main" id="{6B3F003A-4548-4A9A-4E93-5B049D8DAFF9}"/>
              </a:ext>
            </a:extLst>
          </p:cNvPr>
          <p:cNvSpPr txBox="1"/>
          <p:nvPr/>
        </p:nvSpPr>
        <p:spPr>
          <a:xfrm>
            <a:off x="0" y="-1168400"/>
            <a:ext cx="12192000" cy="1168400"/>
          </a:xfrm>
          <a:prstGeom prst="rect">
            <a:avLst/>
          </a:prstGeom>
          <a:solidFill>
            <a:schemeClr val="tx1"/>
          </a:solidFill>
        </p:spPr>
        <p:txBody>
          <a:bodyPr wrap="square" rtlCol="0">
            <a:spAutoFit/>
          </a:bodyPr>
          <a:lstStyle/>
          <a:p>
            <a:endParaRPr lang="en-VN" dirty="0"/>
          </a:p>
        </p:txBody>
      </p:sp>
    </p:spTree>
    <p:extLst>
      <p:ext uri="{BB962C8B-B14F-4D97-AF65-F5344CB8AC3E}">
        <p14:creationId xmlns:p14="http://schemas.microsoft.com/office/powerpoint/2010/main" val="141549660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100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lack Background"/>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N" sz="1800" b="1" dirty="0">
              <a:solidFill>
                <a:schemeClr val="bg1"/>
              </a:solidFill>
              <a:cs typeface="Helvetica" pitchFamily="34" charset="0"/>
            </a:endParaRPr>
          </a:p>
        </p:txBody>
      </p:sp>
      <p:pic>
        <p:nvPicPr>
          <p:cNvPr id="1026" name="Picture 2"/>
          <p:cNvPicPr>
            <a:picLocks noGrp="1" noChangeAspect="1" noChangeArrowheads="1"/>
          </p:cNvPicPr>
          <p:nvPr>
            <p:ph type="pic" sz="quarter" idx="10"/>
          </p:nvPr>
        </p:nvPicPr>
        <p:blipFill>
          <a:blip r:embed="rId2">
            <a:extLst>
              <a:ext uri="{28A0092B-C50C-407E-A947-70E740481C1C}">
                <a14:useLocalDpi xmlns:a14="http://schemas.microsoft.com/office/drawing/2010/main" val="0"/>
              </a:ext>
            </a:extLst>
          </a:blip>
          <a:srcRect/>
          <a:stretch/>
        </p:blipFill>
        <p:spPr bwMode="auto">
          <a:xfrm>
            <a:off x="3218312" y="1533680"/>
            <a:ext cx="1882800" cy="18828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p:cNvPicPr>
            <a:picLocks noGrp="1" noChangeAspect="1" noChangeArrowheads="1"/>
          </p:cNvPicPr>
          <p:nvPr>
            <p:ph type="pic" sz="quarter" idx="11"/>
          </p:nvPr>
        </p:nvPicPr>
        <p:blipFill>
          <a:blip r:embed="rId3">
            <a:extLst>
              <a:ext uri="{28A0092B-C50C-407E-A947-70E740481C1C}">
                <a14:useLocalDpi xmlns:a14="http://schemas.microsoft.com/office/drawing/2010/main" val="0"/>
              </a:ext>
            </a:extLst>
          </a:blip>
          <a:srcRect/>
          <a:stretch/>
        </p:blipFill>
        <p:spPr bwMode="auto">
          <a:xfrm>
            <a:off x="6763756" y="1546200"/>
            <a:ext cx="1882800" cy="18828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p:cNvPicPr>
            <a:picLocks noGrp="1" noChangeAspect="1" noChangeArrowheads="1"/>
          </p:cNvPicPr>
          <p:nvPr>
            <p:ph type="pic" sz="quarter" idx="13"/>
          </p:nvPr>
        </p:nvPicPr>
        <p:blipFill>
          <a:blip r:embed="rId4">
            <a:extLst>
              <a:ext uri="{28A0092B-C50C-407E-A947-70E740481C1C}">
                <a14:useLocalDpi xmlns:a14="http://schemas.microsoft.com/office/drawing/2010/main" val="0"/>
              </a:ext>
            </a:extLst>
          </a:blip>
          <a:srcRect/>
          <a:stretch/>
        </p:blipFill>
        <p:spPr bwMode="auto">
          <a:xfrm>
            <a:off x="3218312" y="4228460"/>
            <a:ext cx="1882800" cy="188280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p:cNvPicPr>
            <a:picLocks noGrp="1" noChangeAspect="1" noChangeArrowheads="1"/>
          </p:cNvPicPr>
          <p:nvPr>
            <p:ph type="pic" sz="quarter" idx="14"/>
          </p:nvPr>
        </p:nvPicPr>
        <p:blipFill>
          <a:blip r:embed="rId5">
            <a:extLst>
              <a:ext uri="{28A0092B-C50C-407E-A947-70E740481C1C}">
                <a14:useLocalDpi xmlns:a14="http://schemas.microsoft.com/office/drawing/2010/main" val="0"/>
              </a:ext>
            </a:extLst>
          </a:blip>
          <a:srcRect/>
          <a:stretch/>
        </p:blipFill>
        <p:spPr bwMode="auto">
          <a:xfrm>
            <a:off x="6763756" y="4238290"/>
            <a:ext cx="1886400" cy="1886400"/>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3">
            <a:extLst>
              <a:ext uri="{FF2B5EF4-FFF2-40B4-BE49-F238E27FC236}">
                <a16:creationId xmlns:a16="http://schemas.microsoft.com/office/drawing/2014/main" id="{C3C17FAC-4649-45DF-8F93-97727ACC2E2E}"/>
              </a:ext>
            </a:extLst>
          </p:cNvPr>
          <p:cNvSpPr txBox="1"/>
          <p:nvPr/>
        </p:nvSpPr>
        <p:spPr>
          <a:xfrm>
            <a:off x="4159712" y="615380"/>
            <a:ext cx="4014888" cy="731520"/>
          </a:xfrm>
          <a:prstGeom prst="rect">
            <a:avLst/>
          </a:prstGeom>
          <a:noFill/>
        </p:spPr>
        <p:txBody>
          <a:bodyPr wrap="square" lIns="0" tIns="0" rIns="0" bIns="0" rtlCol="0" anchor="ctr" anchorCtr="0">
            <a:noAutofit/>
          </a:bodyPr>
          <a:lstStyle/>
          <a:p>
            <a:pPr algn="ctr"/>
            <a:r>
              <a:rPr lang="en-US" sz="3600" b="1" dirty="0">
                <a:solidFill>
                  <a:schemeClr val="bg1"/>
                </a:solidFill>
                <a:latin typeface="Helvetica" pitchFamily="34" charset="0"/>
                <a:cs typeface="Helvetica" pitchFamily="34" charset="0"/>
              </a:rPr>
              <a:t>Catalogue</a:t>
            </a:r>
            <a:endParaRPr lang="en-US" sz="3600" dirty="0">
              <a:solidFill>
                <a:schemeClr val="bg1"/>
              </a:solidFill>
              <a:latin typeface="Helvetica" pitchFamily="34" charset="0"/>
              <a:cs typeface="Helvetica" pitchFamily="34" charset="0"/>
            </a:endParaRPr>
          </a:p>
        </p:txBody>
      </p:sp>
      <p:sp>
        <p:nvSpPr>
          <p:cNvPr id="19" name="CuadroTexto 18"/>
          <p:cNvSpPr txBox="1"/>
          <p:nvPr/>
        </p:nvSpPr>
        <p:spPr>
          <a:xfrm>
            <a:off x="848666" y="296137"/>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a:solidFill>
                  <a:srgbClr val="FF0000"/>
                </a:solidFill>
                <a:latin typeface="Bebas Neue" panose="020B0606020202050201" pitchFamily="34" charset="0"/>
              </a:rPr>
              <a:t>Netflix data analysis</a:t>
            </a:r>
          </a:p>
        </p:txBody>
      </p:sp>
      <p:sp>
        <p:nvSpPr>
          <p:cNvPr id="3" name="TextBox 2">
            <a:extLst>
              <a:ext uri="{FF2B5EF4-FFF2-40B4-BE49-F238E27FC236}">
                <a16:creationId xmlns:a16="http://schemas.microsoft.com/office/drawing/2014/main" id="{D7073EB3-1B2F-F662-6200-19A96D3AE528}"/>
              </a:ext>
            </a:extLst>
          </p:cNvPr>
          <p:cNvSpPr txBox="1"/>
          <p:nvPr/>
        </p:nvSpPr>
        <p:spPr>
          <a:xfrm>
            <a:off x="0" y="-1155700"/>
            <a:ext cx="12192000" cy="1155700"/>
          </a:xfrm>
          <a:prstGeom prst="rect">
            <a:avLst/>
          </a:prstGeom>
          <a:solidFill>
            <a:schemeClr val="tx1"/>
          </a:solidFill>
        </p:spPr>
        <p:txBody>
          <a:bodyPr wrap="square" rtlCol="0">
            <a:spAutoFit/>
          </a:bodyPr>
          <a:lstStyle/>
          <a:p>
            <a:endParaRPr lang="en-VN" dirty="0"/>
          </a:p>
        </p:txBody>
      </p:sp>
      <p:sp>
        <p:nvSpPr>
          <p:cNvPr id="6" name="TextBox 5">
            <a:extLst>
              <a:ext uri="{FF2B5EF4-FFF2-40B4-BE49-F238E27FC236}">
                <a16:creationId xmlns:a16="http://schemas.microsoft.com/office/drawing/2014/main" id="{BBC00F48-3236-220E-56C0-0E140E45CE60}"/>
              </a:ext>
            </a:extLst>
          </p:cNvPr>
          <p:cNvSpPr txBox="1"/>
          <p:nvPr/>
        </p:nvSpPr>
        <p:spPr>
          <a:xfrm>
            <a:off x="3218312" y="3483916"/>
            <a:ext cx="2166488" cy="338554"/>
          </a:xfrm>
          <a:prstGeom prst="rect">
            <a:avLst/>
          </a:prstGeom>
          <a:noFill/>
        </p:spPr>
        <p:txBody>
          <a:bodyPr wrap="square">
            <a:spAutoFit/>
          </a:bodyPr>
          <a:lstStyle/>
          <a:p>
            <a:r>
              <a:rPr lang="en-IN" sz="1600" b="1" dirty="0">
                <a:solidFill>
                  <a:schemeClr val="bg1"/>
                </a:solidFill>
                <a:latin typeface="Helvetica" pitchFamily="34" charset="0"/>
                <a:cs typeface="Helvetica" pitchFamily="34" charset="0"/>
              </a:rPr>
              <a:t>1. INTRODUCTION</a:t>
            </a:r>
          </a:p>
        </p:txBody>
      </p:sp>
      <p:sp>
        <p:nvSpPr>
          <p:cNvPr id="7" name="TextBox 6">
            <a:extLst>
              <a:ext uri="{FF2B5EF4-FFF2-40B4-BE49-F238E27FC236}">
                <a16:creationId xmlns:a16="http://schemas.microsoft.com/office/drawing/2014/main" id="{1A87863A-9FB5-3875-3E69-45A5B724BCE8}"/>
              </a:ext>
            </a:extLst>
          </p:cNvPr>
          <p:cNvSpPr txBox="1"/>
          <p:nvPr/>
        </p:nvSpPr>
        <p:spPr>
          <a:xfrm>
            <a:off x="6669973" y="3508758"/>
            <a:ext cx="2899303" cy="338554"/>
          </a:xfrm>
          <a:prstGeom prst="rect">
            <a:avLst/>
          </a:prstGeom>
          <a:noFill/>
        </p:spPr>
        <p:txBody>
          <a:bodyPr wrap="square">
            <a:spAutoFit/>
          </a:bodyPr>
          <a:lstStyle/>
          <a:p>
            <a:r>
              <a:rPr lang="en-IN" sz="1600" b="1" dirty="0">
                <a:solidFill>
                  <a:schemeClr val="bg1"/>
                </a:solidFill>
                <a:latin typeface="Helvetica" pitchFamily="34" charset="0"/>
                <a:cs typeface="Helvetica" pitchFamily="34" charset="0"/>
              </a:rPr>
              <a:t>2. DATA DESCRIPTION</a:t>
            </a:r>
          </a:p>
        </p:txBody>
      </p:sp>
      <p:sp>
        <p:nvSpPr>
          <p:cNvPr id="8" name="TextBox 7">
            <a:extLst>
              <a:ext uri="{FF2B5EF4-FFF2-40B4-BE49-F238E27FC236}">
                <a16:creationId xmlns:a16="http://schemas.microsoft.com/office/drawing/2014/main" id="{38FDE1CA-55CB-F200-AD30-2AEDD7756D47}"/>
              </a:ext>
            </a:extLst>
          </p:cNvPr>
          <p:cNvSpPr txBox="1"/>
          <p:nvPr/>
        </p:nvSpPr>
        <p:spPr>
          <a:xfrm>
            <a:off x="2819980" y="6190421"/>
            <a:ext cx="3060120" cy="338554"/>
          </a:xfrm>
          <a:prstGeom prst="rect">
            <a:avLst/>
          </a:prstGeom>
          <a:noFill/>
        </p:spPr>
        <p:txBody>
          <a:bodyPr wrap="square">
            <a:spAutoFit/>
          </a:bodyPr>
          <a:lstStyle/>
          <a:p>
            <a:r>
              <a:rPr lang="en-US" sz="1600" b="1" i="0" dirty="0">
                <a:solidFill>
                  <a:schemeClr val="bg1"/>
                </a:solidFill>
                <a:effectLst/>
              </a:rPr>
              <a:t>3. EXPLORATORY DATA ANALYSIS</a:t>
            </a:r>
            <a:endParaRPr lang="en-IN" sz="1600" b="1" dirty="0">
              <a:solidFill>
                <a:schemeClr val="bg1"/>
              </a:solidFill>
              <a:cs typeface="Helvetica" pitchFamily="34" charset="0"/>
            </a:endParaRPr>
          </a:p>
        </p:txBody>
      </p:sp>
      <p:sp>
        <p:nvSpPr>
          <p:cNvPr id="10" name="TextBox 19">
            <a:extLst>
              <a:ext uri="{FF2B5EF4-FFF2-40B4-BE49-F238E27FC236}">
                <a16:creationId xmlns:a16="http://schemas.microsoft.com/office/drawing/2014/main" id="{BE23ADA2-3732-5DBE-5DED-80642016CA85}"/>
              </a:ext>
            </a:extLst>
          </p:cNvPr>
          <p:cNvSpPr txBox="1"/>
          <p:nvPr/>
        </p:nvSpPr>
        <p:spPr>
          <a:xfrm>
            <a:off x="6888820" y="6195942"/>
            <a:ext cx="1632672" cy="338554"/>
          </a:xfrm>
          <a:prstGeom prst="rect">
            <a:avLst/>
          </a:prstGeom>
          <a:noFill/>
        </p:spPr>
        <p:txBody>
          <a:bodyPr wrap="square" rtlCol="0">
            <a:spAutoFit/>
          </a:bodyPr>
          <a:lstStyle/>
          <a:p>
            <a:r>
              <a:rPr lang="en-IN" sz="1600" b="1" dirty="0">
                <a:solidFill>
                  <a:schemeClr val="bg1"/>
                </a:solidFill>
                <a:cs typeface="Helvetica" pitchFamily="34" charset="0"/>
              </a:rPr>
              <a:t>4. CONCLUSION</a:t>
            </a:r>
          </a:p>
        </p:txBody>
      </p:sp>
    </p:spTree>
    <p:extLst>
      <p:ext uri="{BB962C8B-B14F-4D97-AF65-F5344CB8AC3E}">
        <p14:creationId xmlns:p14="http://schemas.microsoft.com/office/powerpoint/2010/main" val="2308793187"/>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6"/>
          <p:cNvSpPr>
            <a:spLocks noChangeArrowheads="1"/>
          </p:cNvSpPr>
          <p:nvPr/>
        </p:nvSpPr>
        <p:spPr bwMode="auto">
          <a:xfrm>
            <a:off x="238126" y="5943600"/>
            <a:ext cx="11556566" cy="773112"/>
          </a:xfrm>
          <a:prstGeom prst="rect">
            <a:avLst/>
          </a:prstGeom>
          <a:solidFill>
            <a:srgbClr val="2323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7"/>
          <p:cNvSpPr>
            <a:spLocks/>
          </p:cNvSpPr>
          <p:nvPr/>
        </p:nvSpPr>
        <p:spPr bwMode="auto">
          <a:xfrm>
            <a:off x="420464" y="6140525"/>
            <a:ext cx="238862" cy="350088"/>
          </a:xfrm>
          <a:custGeom>
            <a:avLst/>
            <a:gdLst>
              <a:gd name="T0" fmla="*/ 0 w 131"/>
              <a:gd name="T1" fmla="*/ 0 h 192"/>
              <a:gd name="T2" fmla="*/ 131 w 131"/>
              <a:gd name="T3" fmla="*/ 96 h 192"/>
              <a:gd name="T4" fmla="*/ 0 w 131"/>
              <a:gd name="T5" fmla="*/ 192 h 192"/>
              <a:gd name="T6" fmla="*/ 0 w 131"/>
              <a:gd name="T7" fmla="*/ 0 h 192"/>
            </a:gdLst>
            <a:ahLst/>
            <a:cxnLst>
              <a:cxn ang="0">
                <a:pos x="T0" y="T1"/>
              </a:cxn>
              <a:cxn ang="0">
                <a:pos x="T2" y="T3"/>
              </a:cxn>
              <a:cxn ang="0">
                <a:pos x="T4" y="T5"/>
              </a:cxn>
              <a:cxn ang="0">
                <a:pos x="T6" y="T7"/>
              </a:cxn>
            </a:cxnLst>
            <a:rect l="0" t="0" r="r" b="b"/>
            <a:pathLst>
              <a:path w="131" h="192">
                <a:moveTo>
                  <a:pt x="0" y="0"/>
                </a:moveTo>
                <a:lnTo>
                  <a:pt x="131" y="96"/>
                </a:lnTo>
                <a:lnTo>
                  <a:pt x="0" y="192"/>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8"/>
          <p:cNvSpPr>
            <a:spLocks/>
          </p:cNvSpPr>
          <p:nvPr/>
        </p:nvSpPr>
        <p:spPr bwMode="auto">
          <a:xfrm>
            <a:off x="898189" y="6140525"/>
            <a:ext cx="240686" cy="350088"/>
          </a:xfrm>
          <a:custGeom>
            <a:avLst/>
            <a:gdLst>
              <a:gd name="T0" fmla="*/ 132 w 132"/>
              <a:gd name="T1" fmla="*/ 0 h 192"/>
              <a:gd name="T2" fmla="*/ 0 w 132"/>
              <a:gd name="T3" fmla="*/ 96 h 192"/>
              <a:gd name="T4" fmla="*/ 132 w 132"/>
              <a:gd name="T5" fmla="*/ 192 h 192"/>
              <a:gd name="T6" fmla="*/ 132 w 132"/>
              <a:gd name="T7" fmla="*/ 0 h 192"/>
            </a:gdLst>
            <a:ahLst/>
            <a:cxnLst>
              <a:cxn ang="0">
                <a:pos x="T0" y="T1"/>
              </a:cxn>
              <a:cxn ang="0">
                <a:pos x="T2" y="T3"/>
              </a:cxn>
              <a:cxn ang="0">
                <a:pos x="T4" y="T5"/>
              </a:cxn>
              <a:cxn ang="0">
                <a:pos x="T6" y="T7"/>
              </a:cxn>
            </a:cxnLst>
            <a:rect l="0" t="0" r="r" b="b"/>
            <a:pathLst>
              <a:path w="132" h="192">
                <a:moveTo>
                  <a:pt x="132" y="0"/>
                </a:moveTo>
                <a:lnTo>
                  <a:pt x="0" y="96"/>
                </a:lnTo>
                <a:lnTo>
                  <a:pt x="132" y="192"/>
                </a:ln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9"/>
          <p:cNvSpPr>
            <a:spLocks/>
          </p:cNvSpPr>
          <p:nvPr/>
        </p:nvSpPr>
        <p:spPr bwMode="auto">
          <a:xfrm>
            <a:off x="1374090" y="6147818"/>
            <a:ext cx="238862" cy="351912"/>
          </a:xfrm>
          <a:custGeom>
            <a:avLst/>
            <a:gdLst>
              <a:gd name="T0" fmla="*/ 0 w 131"/>
              <a:gd name="T1" fmla="*/ 0 h 193"/>
              <a:gd name="T2" fmla="*/ 131 w 131"/>
              <a:gd name="T3" fmla="*/ 96 h 193"/>
              <a:gd name="T4" fmla="*/ 0 w 131"/>
              <a:gd name="T5" fmla="*/ 193 h 193"/>
              <a:gd name="T6" fmla="*/ 0 w 131"/>
              <a:gd name="T7" fmla="*/ 0 h 193"/>
            </a:gdLst>
            <a:ahLst/>
            <a:cxnLst>
              <a:cxn ang="0">
                <a:pos x="T0" y="T1"/>
              </a:cxn>
              <a:cxn ang="0">
                <a:pos x="T2" y="T3"/>
              </a:cxn>
              <a:cxn ang="0">
                <a:pos x="T4" y="T5"/>
              </a:cxn>
              <a:cxn ang="0">
                <a:pos x="T6" y="T7"/>
              </a:cxn>
            </a:cxnLst>
            <a:rect l="0" t="0" r="r" b="b"/>
            <a:pathLst>
              <a:path w="131" h="193">
                <a:moveTo>
                  <a:pt x="0" y="0"/>
                </a:moveTo>
                <a:lnTo>
                  <a:pt x="131" y="96"/>
                </a:lnTo>
                <a:lnTo>
                  <a:pt x="0" y="19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10"/>
          <p:cNvSpPr>
            <a:spLocks noChangeArrowheads="1"/>
          </p:cNvSpPr>
          <p:nvPr/>
        </p:nvSpPr>
        <p:spPr bwMode="auto">
          <a:xfrm>
            <a:off x="850781" y="6147818"/>
            <a:ext cx="43761" cy="3427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11"/>
          <p:cNvSpPr>
            <a:spLocks noChangeArrowheads="1"/>
          </p:cNvSpPr>
          <p:nvPr/>
        </p:nvSpPr>
        <p:spPr bwMode="auto">
          <a:xfrm>
            <a:off x="1612953" y="6153288"/>
            <a:ext cx="43761" cy="34097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12"/>
          <p:cNvSpPr>
            <a:spLocks noChangeArrowheads="1"/>
          </p:cNvSpPr>
          <p:nvPr/>
        </p:nvSpPr>
        <p:spPr bwMode="auto">
          <a:xfrm>
            <a:off x="2269368" y="6240811"/>
            <a:ext cx="6901483" cy="160457"/>
          </a:xfrm>
          <a:prstGeom prst="rect">
            <a:avLst/>
          </a:prstGeom>
          <a:solidFill>
            <a:srgbClr val="4F4F4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Rectangle 14"/>
          <p:cNvSpPr>
            <a:spLocks noChangeArrowheads="1"/>
          </p:cNvSpPr>
          <p:nvPr/>
        </p:nvSpPr>
        <p:spPr bwMode="auto">
          <a:xfrm>
            <a:off x="2267545" y="6240811"/>
            <a:ext cx="6952538" cy="185984"/>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p:nvSpPr>
        <p:spPr bwMode="auto">
          <a:xfrm>
            <a:off x="1767940" y="6260868"/>
            <a:ext cx="41938" cy="122166"/>
          </a:xfrm>
          <a:custGeom>
            <a:avLst/>
            <a:gdLst>
              <a:gd name="T0" fmla="*/ 14 w 23"/>
              <a:gd name="T1" fmla="*/ 9 h 67"/>
              <a:gd name="T2" fmla="*/ 14 w 23"/>
              <a:gd name="T3" fmla="*/ 9 h 67"/>
              <a:gd name="T4" fmla="*/ 1 w 23"/>
              <a:gd name="T5" fmla="*/ 15 h 67"/>
              <a:gd name="T6" fmla="*/ 0 w 23"/>
              <a:gd name="T7" fmla="*/ 8 h 67"/>
              <a:gd name="T8" fmla="*/ 15 w 23"/>
              <a:gd name="T9" fmla="*/ 0 h 67"/>
              <a:gd name="T10" fmla="*/ 23 w 23"/>
              <a:gd name="T11" fmla="*/ 0 h 67"/>
              <a:gd name="T12" fmla="*/ 23 w 23"/>
              <a:gd name="T13" fmla="*/ 67 h 67"/>
              <a:gd name="T14" fmla="*/ 14 w 23"/>
              <a:gd name="T15" fmla="*/ 67 h 67"/>
              <a:gd name="T16" fmla="*/ 14 w 23"/>
              <a:gd name="T17" fmla="*/ 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67">
                <a:moveTo>
                  <a:pt x="14" y="9"/>
                </a:moveTo>
                <a:lnTo>
                  <a:pt x="14" y="9"/>
                </a:lnTo>
                <a:lnTo>
                  <a:pt x="1" y="15"/>
                </a:lnTo>
                <a:lnTo>
                  <a:pt x="0" y="8"/>
                </a:lnTo>
                <a:lnTo>
                  <a:pt x="15" y="0"/>
                </a:lnTo>
                <a:lnTo>
                  <a:pt x="23" y="0"/>
                </a:lnTo>
                <a:lnTo>
                  <a:pt x="23" y="67"/>
                </a:lnTo>
                <a:lnTo>
                  <a:pt x="14" y="67"/>
                </a:lnTo>
                <a:lnTo>
                  <a:pt x="14"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7"/>
          <p:cNvSpPr>
            <a:spLocks/>
          </p:cNvSpPr>
          <p:nvPr/>
        </p:nvSpPr>
        <p:spPr bwMode="auto">
          <a:xfrm>
            <a:off x="1853638" y="6260868"/>
            <a:ext cx="74758" cy="123990"/>
          </a:xfrm>
          <a:custGeom>
            <a:avLst/>
            <a:gdLst>
              <a:gd name="T0" fmla="*/ 45 w 47"/>
              <a:gd name="T1" fmla="*/ 9 h 77"/>
              <a:gd name="T2" fmla="*/ 16 w 47"/>
              <a:gd name="T3" fmla="*/ 9 h 77"/>
              <a:gd name="T4" fmla="*/ 14 w 47"/>
              <a:gd name="T5" fmla="*/ 28 h 77"/>
              <a:gd name="T6" fmla="*/ 20 w 47"/>
              <a:gd name="T7" fmla="*/ 28 h 77"/>
              <a:gd name="T8" fmla="*/ 36 w 47"/>
              <a:gd name="T9" fmla="*/ 32 h 77"/>
              <a:gd name="T10" fmla="*/ 47 w 47"/>
              <a:gd name="T11" fmla="*/ 51 h 77"/>
              <a:gd name="T12" fmla="*/ 19 w 47"/>
              <a:gd name="T13" fmla="*/ 77 h 77"/>
              <a:gd name="T14" fmla="*/ 0 w 47"/>
              <a:gd name="T15" fmla="*/ 72 h 77"/>
              <a:gd name="T16" fmla="*/ 2 w 47"/>
              <a:gd name="T17" fmla="*/ 64 h 77"/>
              <a:gd name="T18" fmla="*/ 19 w 47"/>
              <a:gd name="T19" fmla="*/ 69 h 77"/>
              <a:gd name="T20" fmla="*/ 36 w 47"/>
              <a:gd name="T21" fmla="*/ 52 h 77"/>
              <a:gd name="T22" fmla="*/ 15 w 47"/>
              <a:gd name="T23" fmla="*/ 36 h 77"/>
              <a:gd name="T24" fmla="*/ 4 w 47"/>
              <a:gd name="T25" fmla="*/ 36 h 77"/>
              <a:gd name="T26" fmla="*/ 9 w 47"/>
              <a:gd name="T27" fmla="*/ 0 h 77"/>
              <a:gd name="T28" fmla="*/ 45 w 47"/>
              <a:gd name="T29" fmla="*/ 0 h 77"/>
              <a:gd name="T30" fmla="*/ 45 w 47"/>
              <a:gd name="T31" fmla="*/ 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7" h="77">
                <a:moveTo>
                  <a:pt x="45" y="9"/>
                </a:moveTo>
                <a:cubicBezTo>
                  <a:pt x="16" y="9"/>
                  <a:pt x="16" y="9"/>
                  <a:pt x="16" y="9"/>
                </a:cubicBezTo>
                <a:cubicBezTo>
                  <a:pt x="14" y="28"/>
                  <a:pt x="14" y="28"/>
                  <a:pt x="14" y="28"/>
                </a:cubicBezTo>
                <a:cubicBezTo>
                  <a:pt x="15" y="28"/>
                  <a:pt x="17" y="28"/>
                  <a:pt x="20" y="28"/>
                </a:cubicBezTo>
                <a:cubicBezTo>
                  <a:pt x="26" y="28"/>
                  <a:pt x="31" y="29"/>
                  <a:pt x="36" y="32"/>
                </a:cubicBezTo>
                <a:cubicBezTo>
                  <a:pt x="42" y="35"/>
                  <a:pt x="47" y="42"/>
                  <a:pt x="47" y="51"/>
                </a:cubicBezTo>
                <a:cubicBezTo>
                  <a:pt x="47" y="66"/>
                  <a:pt x="35" y="77"/>
                  <a:pt x="19" y="77"/>
                </a:cubicBezTo>
                <a:cubicBezTo>
                  <a:pt x="10" y="77"/>
                  <a:pt x="3" y="75"/>
                  <a:pt x="0" y="72"/>
                </a:cubicBezTo>
                <a:cubicBezTo>
                  <a:pt x="2" y="64"/>
                  <a:pt x="2" y="64"/>
                  <a:pt x="2" y="64"/>
                </a:cubicBezTo>
                <a:cubicBezTo>
                  <a:pt x="6" y="66"/>
                  <a:pt x="12" y="69"/>
                  <a:pt x="19" y="69"/>
                </a:cubicBezTo>
                <a:cubicBezTo>
                  <a:pt x="28" y="69"/>
                  <a:pt x="36" y="62"/>
                  <a:pt x="36" y="52"/>
                </a:cubicBezTo>
                <a:cubicBezTo>
                  <a:pt x="36" y="43"/>
                  <a:pt x="30" y="36"/>
                  <a:pt x="15" y="36"/>
                </a:cubicBezTo>
                <a:cubicBezTo>
                  <a:pt x="10" y="36"/>
                  <a:pt x="7" y="36"/>
                  <a:pt x="4" y="36"/>
                </a:cubicBezTo>
                <a:cubicBezTo>
                  <a:pt x="9" y="0"/>
                  <a:pt x="9" y="0"/>
                  <a:pt x="9" y="0"/>
                </a:cubicBezTo>
                <a:cubicBezTo>
                  <a:pt x="45" y="0"/>
                  <a:pt x="45" y="0"/>
                  <a:pt x="45" y="0"/>
                </a:cubicBezTo>
                <a:lnTo>
                  <a:pt x="45"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noEditPoints="1"/>
          </p:cNvSpPr>
          <p:nvPr/>
        </p:nvSpPr>
        <p:spPr bwMode="auto">
          <a:xfrm>
            <a:off x="1952101" y="6293688"/>
            <a:ext cx="20057" cy="91169"/>
          </a:xfrm>
          <a:custGeom>
            <a:avLst/>
            <a:gdLst>
              <a:gd name="T0" fmla="*/ 0 w 13"/>
              <a:gd name="T1" fmla="*/ 8 h 56"/>
              <a:gd name="T2" fmla="*/ 7 w 13"/>
              <a:gd name="T3" fmla="*/ 0 h 56"/>
              <a:gd name="T4" fmla="*/ 13 w 13"/>
              <a:gd name="T5" fmla="*/ 8 h 56"/>
              <a:gd name="T6" fmla="*/ 7 w 13"/>
              <a:gd name="T7" fmla="*/ 15 h 56"/>
              <a:gd name="T8" fmla="*/ 0 w 13"/>
              <a:gd name="T9" fmla="*/ 8 h 56"/>
              <a:gd name="T10" fmla="*/ 0 w 13"/>
              <a:gd name="T11" fmla="*/ 49 h 56"/>
              <a:gd name="T12" fmla="*/ 7 w 13"/>
              <a:gd name="T13" fmla="*/ 41 h 56"/>
              <a:gd name="T14" fmla="*/ 13 w 13"/>
              <a:gd name="T15" fmla="*/ 49 h 56"/>
              <a:gd name="T16" fmla="*/ 7 w 13"/>
              <a:gd name="T17" fmla="*/ 56 h 56"/>
              <a:gd name="T18" fmla="*/ 0 w 13"/>
              <a:gd name="T19"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56">
                <a:moveTo>
                  <a:pt x="0" y="8"/>
                </a:moveTo>
                <a:cubicBezTo>
                  <a:pt x="0" y="3"/>
                  <a:pt x="3" y="0"/>
                  <a:pt x="7" y="0"/>
                </a:cubicBezTo>
                <a:cubicBezTo>
                  <a:pt x="11" y="0"/>
                  <a:pt x="13" y="3"/>
                  <a:pt x="13" y="8"/>
                </a:cubicBezTo>
                <a:cubicBezTo>
                  <a:pt x="13" y="12"/>
                  <a:pt x="11" y="15"/>
                  <a:pt x="7" y="15"/>
                </a:cubicBezTo>
                <a:cubicBezTo>
                  <a:pt x="2" y="15"/>
                  <a:pt x="0" y="12"/>
                  <a:pt x="0" y="8"/>
                </a:cubicBezTo>
                <a:close/>
                <a:moveTo>
                  <a:pt x="0" y="49"/>
                </a:moveTo>
                <a:cubicBezTo>
                  <a:pt x="0" y="44"/>
                  <a:pt x="3" y="41"/>
                  <a:pt x="7" y="41"/>
                </a:cubicBezTo>
                <a:cubicBezTo>
                  <a:pt x="11" y="41"/>
                  <a:pt x="13" y="44"/>
                  <a:pt x="13" y="49"/>
                </a:cubicBezTo>
                <a:cubicBezTo>
                  <a:pt x="13" y="53"/>
                  <a:pt x="11" y="56"/>
                  <a:pt x="7" y="56"/>
                </a:cubicBezTo>
                <a:cubicBezTo>
                  <a:pt x="2" y="56"/>
                  <a:pt x="0" y="53"/>
                  <a:pt x="0" y="4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9"/>
          <p:cNvSpPr>
            <a:spLocks/>
          </p:cNvSpPr>
          <p:nvPr/>
        </p:nvSpPr>
        <p:spPr bwMode="auto">
          <a:xfrm>
            <a:off x="1988568" y="6259044"/>
            <a:ext cx="76582" cy="125813"/>
          </a:xfrm>
          <a:custGeom>
            <a:avLst/>
            <a:gdLst>
              <a:gd name="T0" fmla="*/ 2 w 47"/>
              <a:gd name="T1" fmla="*/ 65 h 78"/>
              <a:gd name="T2" fmla="*/ 19 w 47"/>
              <a:gd name="T3" fmla="*/ 70 h 78"/>
              <a:gd name="T4" fmla="*/ 36 w 47"/>
              <a:gd name="T5" fmla="*/ 55 h 78"/>
              <a:gd name="T6" fmla="*/ 17 w 47"/>
              <a:gd name="T7" fmla="*/ 40 h 78"/>
              <a:gd name="T8" fmla="*/ 11 w 47"/>
              <a:gd name="T9" fmla="*/ 40 h 78"/>
              <a:gd name="T10" fmla="*/ 11 w 47"/>
              <a:gd name="T11" fmla="*/ 32 h 78"/>
              <a:gd name="T12" fmla="*/ 17 w 47"/>
              <a:gd name="T13" fmla="*/ 32 h 78"/>
              <a:gd name="T14" fmla="*/ 33 w 47"/>
              <a:gd name="T15" fmla="*/ 19 h 78"/>
              <a:gd name="T16" fmla="*/ 20 w 47"/>
              <a:gd name="T17" fmla="*/ 8 h 78"/>
              <a:gd name="T18" fmla="*/ 5 w 47"/>
              <a:gd name="T19" fmla="*/ 13 h 78"/>
              <a:gd name="T20" fmla="*/ 2 w 47"/>
              <a:gd name="T21" fmla="*/ 6 h 78"/>
              <a:gd name="T22" fmla="*/ 22 w 47"/>
              <a:gd name="T23" fmla="*/ 0 h 78"/>
              <a:gd name="T24" fmla="*/ 44 w 47"/>
              <a:gd name="T25" fmla="*/ 18 h 78"/>
              <a:gd name="T26" fmla="*/ 30 w 47"/>
              <a:gd name="T27" fmla="*/ 36 h 78"/>
              <a:gd name="T28" fmla="*/ 30 w 47"/>
              <a:gd name="T29" fmla="*/ 36 h 78"/>
              <a:gd name="T30" fmla="*/ 47 w 47"/>
              <a:gd name="T31" fmla="*/ 55 h 78"/>
              <a:gd name="T32" fmla="*/ 19 w 47"/>
              <a:gd name="T33" fmla="*/ 78 h 78"/>
              <a:gd name="T34" fmla="*/ 0 w 47"/>
              <a:gd name="T35" fmla="*/ 73 h 78"/>
              <a:gd name="T36" fmla="*/ 2 w 47"/>
              <a:gd name="T3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78">
                <a:moveTo>
                  <a:pt x="2" y="65"/>
                </a:moveTo>
                <a:cubicBezTo>
                  <a:pt x="5" y="67"/>
                  <a:pt x="12" y="70"/>
                  <a:pt x="19" y="70"/>
                </a:cubicBezTo>
                <a:cubicBezTo>
                  <a:pt x="32" y="70"/>
                  <a:pt x="36" y="61"/>
                  <a:pt x="36" y="55"/>
                </a:cubicBezTo>
                <a:cubicBezTo>
                  <a:pt x="36" y="44"/>
                  <a:pt x="27" y="40"/>
                  <a:pt x="17" y="40"/>
                </a:cubicBezTo>
                <a:cubicBezTo>
                  <a:pt x="11" y="40"/>
                  <a:pt x="11" y="40"/>
                  <a:pt x="11" y="40"/>
                </a:cubicBezTo>
                <a:cubicBezTo>
                  <a:pt x="11" y="32"/>
                  <a:pt x="11" y="32"/>
                  <a:pt x="11" y="32"/>
                </a:cubicBezTo>
                <a:cubicBezTo>
                  <a:pt x="17" y="32"/>
                  <a:pt x="17" y="32"/>
                  <a:pt x="17" y="32"/>
                </a:cubicBezTo>
                <a:cubicBezTo>
                  <a:pt x="24" y="32"/>
                  <a:pt x="33" y="28"/>
                  <a:pt x="33" y="19"/>
                </a:cubicBezTo>
                <a:cubicBezTo>
                  <a:pt x="33" y="13"/>
                  <a:pt x="30" y="8"/>
                  <a:pt x="20" y="8"/>
                </a:cubicBezTo>
                <a:cubicBezTo>
                  <a:pt x="14" y="8"/>
                  <a:pt x="8" y="11"/>
                  <a:pt x="5" y="13"/>
                </a:cubicBezTo>
                <a:cubicBezTo>
                  <a:pt x="2" y="6"/>
                  <a:pt x="2" y="6"/>
                  <a:pt x="2" y="6"/>
                </a:cubicBezTo>
                <a:cubicBezTo>
                  <a:pt x="6" y="3"/>
                  <a:pt x="14" y="0"/>
                  <a:pt x="22" y="0"/>
                </a:cubicBezTo>
                <a:cubicBezTo>
                  <a:pt x="37" y="0"/>
                  <a:pt x="44" y="9"/>
                  <a:pt x="44" y="18"/>
                </a:cubicBezTo>
                <a:cubicBezTo>
                  <a:pt x="44" y="26"/>
                  <a:pt x="39" y="32"/>
                  <a:pt x="30" y="36"/>
                </a:cubicBezTo>
                <a:cubicBezTo>
                  <a:pt x="30" y="36"/>
                  <a:pt x="30" y="36"/>
                  <a:pt x="30" y="36"/>
                </a:cubicBezTo>
                <a:cubicBezTo>
                  <a:pt x="39" y="38"/>
                  <a:pt x="47" y="45"/>
                  <a:pt x="47" y="55"/>
                </a:cubicBezTo>
                <a:cubicBezTo>
                  <a:pt x="47" y="67"/>
                  <a:pt x="37" y="78"/>
                  <a:pt x="19" y="78"/>
                </a:cubicBezTo>
                <a:cubicBezTo>
                  <a:pt x="11" y="78"/>
                  <a:pt x="3" y="75"/>
                  <a:pt x="0" y="73"/>
                </a:cubicBezTo>
                <a:lnTo>
                  <a:pt x="2"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20"/>
          <p:cNvSpPr>
            <a:spLocks noEditPoints="1"/>
          </p:cNvSpPr>
          <p:nvPr/>
        </p:nvSpPr>
        <p:spPr bwMode="auto">
          <a:xfrm>
            <a:off x="2083384" y="6259044"/>
            <a:ext cx="83875" cy="125813"/>
          </a:xfrm>
          <a:custGeom>
            <a:avLst/>
            <a:gdLst>
              <a:gd name="T0" fmla="*/ 52 w 52"/>
              <a:gd name="T1" fmla="*/ 38 h 78"/>
              <a:gd name="T2" fmla="*/ 25 w 52"/>
              <a:gd name="T3" fmla="*/ 78 h 78"/>
              <a:gd name="T4" fmla="*/ 0 w 52"/>
              <a:gd name="T5" fmla="*/ 39 h 78"/>
              <a:gd name="T6" fmla="*/ 27 w 52"/>
              <a:gd name="T7" fmla="*/ 0 h 78"/>
              <a:gd name="T8" fmla="*/ 52 w 52"/>
              <a:gd name="T9" fmla="*/ 38 h 78"/>
              <a:gd name="T10" fmla="*/ 11 w 52"/>
              <a:gd name="T11" fmla="*/ 39 h 78"/>
              <a:gd name="T12" fmla="*/ 26 w 52"/>
              <a:gd name="T13" fmla="*/ 70 h 78"/>
              <a:gd name="T14" fmla="*/ 42 w 52"/>
              <a:gd name="T15" fmla="*/ 39 h 78"/>
              <a:gd name="T16" fmla="*/ 26 w 52"/>
              <a:gd name="T17" fmla="*/ 8 h 78"/>
              <a:gd name="T18" fmla="*/ 11 w 52"/>
              <a:gd name="T19" fmla="*/ 3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78">
                <a:moveTo>
                  <a:pt x="52" y="38"/>
                </a:moveTo>
                <a:cubicBezTo>
                  <a:pt x="52" y="64"/>
                  <a:pt x="42" y="78"/>
                  <a:pt x="25" y="78"/>
                </a:cubicBezTo>
                <a:cubicBezTo>
                  <a:pt x="11" y="78"/>
                  <a:pt x="1" y="64"/>
                  <a:pt x="0" y="39"/>
                </a:cubicBezTo>
                <a:cubicBezTo>
                  <a:pt x="0" y="14"/>
                  <a:pt x="11" y="0"/>
                  <a:pt x="27" y="0"/>
                </a:cubicBezTo>
                <a:cubicBezTo>
                  <a:pt x="43" y="0"/>
                  <a:pt x="52" y="14"/>
                  <a:pt x="52" y="38"/>
                </a:cubicBezTo>
                <a:close/>
                <a:moveTo>
                  <a:pt x="11" y="39"/>
                </a:moveTo>
                <a:cubicBezTo>
                  <a:pt x="11" y="59"/>
                  <a:pt x="17" y="70"/>
                  <a:pt x="26" y="70"/>
                </a:cubicBezTo>
                <a:cubicBezTo>
                  <a:pt x="37" y="70"/>
                  <a:pt x="42" y="58"/>
                  <a:pt x="42" y="39"/>
                </a:cubicBezTo>
                <a:cubicBezTo>
                  <a:pt x="42" y="20"/>
                  <a:pt x="37" y="8"/>
                  <a:pt x="26" y="8"/>
                </a:cubicBezTo>
                <a:cubicBezTo>
                  <a:pt x="17" y="8"/>
                  <a:pt x="11" y="19"/>
                  <a:pt x="11"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21"/>
          <p:cNvSpPr>
            <a:spLocks/>
          </p:cNvSpPr>
          <p:nvPr/>
        </p:nvSpPr>
        <p:spPr bwMode="auto">
          <a:xfrm>
            <a:off x="9272961" y="6259044"/>
            <a:ext cx="76582" cy="125813"/>
          </a:xfrm>
          <a:custGeom>
            <a:avLst/>
            <a:gdLst>
              <a:gd name="T0" fmla="*/ 2 w 47"/>
              <a:gd name="T1" fmla="*/ 65 h 78"/>
              <a:gd name="T2" fmla="*/ 19 w 47"/>
              <a:gd name="T3" fmla="*/ 70 h 78"/>
              <a:gd name="T4" fmla="*/ 36 w 47"/>
              <a:gd name="T5" fmla="*/ 55 h 78"/>
              <a:gd name="T6" fmla="*/ 17 w 47"/>
              <a:gd name="T7" fmla="*/ 40 h 78"/>
              <a:gd name="T8" fmla="*/ 11 w 47"/>
              <a:gd name="T9" fmla="*/ 40 h 78"/>
              <a:gd name="T10" fmla="*/ 11 w 47"/>
              <a:gd name="T11" fmla="*/ 32 h 78"/>
              <a:gd name="T12" fmla="*/ 17 w 47"/>
              <a:gd name="T13" fmla="*/ 32 h 78"/>
              <a:gd name="T14" fmla="*/ 34 w 47"/>
              <a:gd name="T15" fmla="*/ 19 h 78"/>
              <a:gd name="T16" fmla="*/ 20 w 47"/>
              <a:gd name="T17" fmla="*/ 8 h 78"/>
              <a:gd name="T18" fmla="*/ 5 w 47"/>
              <a:gd name="T19" fmla="*/ 13 h 78"/>
              <a:gd name="T20" fmla="*/ 2 w 47"/>
              <a:gd name="T21" fmla="*/ 6 h 78"/>
              <a:gd name="T22" fmla="*/ 22 w 47"/>
              <a:gd name="T23" fmla="*/ 0 h 78"/>
              <a:gd name="T24" fmla="*/ 44 w 47"/>
              <a:gd name="T25" fmla="*/ 18 h 78"/>
              <a:gd name="T26" fmla="*/ 30 w 47"/>
              <a:gd name="T27" fmla="*/ 36 h 78"/>
              <a:gd name="T28" fmla="*/ 30 w 47"/>
              <a:gd name="T29" fmla="*/ 36 h 78"/>
              <a:gd name="T30" fmla="*/ 47 w 47"/>
              <a:gd name="T31" fmla="*/ 55 h 78"/>
              <a:gd name="T32" fmla="*/ 19 w 47"/>
              <a:gd name="T33" fmla="*/ 78 h 78"/>
              <a:gd name="T34" fmla="*/ 0 w 47"/>
              <a:gd name="T35" fmla="*/ 73 h 78"/>
              <a:gd name="T36" fmla="*/ 2 w 47"/>
              <a:gd name="T3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78">
                <a:moveTo>
                  <a:pt x="2" y="65"/>
                </a:moveTo>
                <a:cubicBezTo>
                  <a:pt x="5" y="67"/>
                  <a:pt x="12" y="70"/>
                  <a:pt x="19" y="70"/>
                </a:cubicBezTo>
                <a:cubicBezTo>
                  <a:pt x="32" y="70"/>
                  <a:pt x="36" y="61"/>
                  <a:pt x="36" y="55"/>
                </a:cubicBezTo>
                <a:cubicBezTo>
                  <a:pt x="36" y="44"/>
                  <a:pt x="27" y="40"/>
                  <a:pt x="17" y="40"/>
                </a:cubicBezTo>
                <a:cubicBezTo>
                  <a:pt x="11" y="40"/>
                  <a:pt x="11" y="40"/>
                  <a:pt x="11" y="40"/>
                </a:cubicBezTo>
                <a:cubicBezTo>
                  <a:pt x="11" y="32"/>
                  <a:pt x="11" y="32"/>
                  <a:pt x="11" y="32"/>
                </a:cubicBezTo>
                <a:cubicBezTo>
                  <a:pt x="17" y="32"/>
                  <a:pt x="17" y="32"/>
                  <a:pt x="17" y="32"/>
                </a:cubicBezTo>
                <a:cubicBezTo>
                  <a:pt x="24" y="32"/>
                  <a:pt x="34" y="28"/>
                  <a:pt x="34" y="19"/>
                </a:cubicBezTo>
                <a:cubicBezTo>
                  <a:pt x="34" y="13"/>
                  <a:pt x="30" y="8"/>
                  <a:pt x="20" y="8"/>
                </a:cubicBezTo>
                <a:cubicBezTo>
                  <a:pt x="14" y="8"/>
                  <a:pt x="8" y="11"/>
                  <a:pt x="5" y="13"/>
                </a:cubicBezTo>
                <a:cubicBezTo>
                  <a:pt x="2" y="6"/>
                  <a:pt x="2" y="6"/>
                  <a:pt x="2" y="6"/>
                </a:cubicBezTo>
                <a:cubicBezTo>
                  <a:pt x="6" y="3"/>
                  <a:pt x="14" y="0"/>
                  <a:pt x="22" y="0"/>
                </a:cubicBezTo>
                <a:cubicBezTo>
                  <a:pt x="37" y="0"/>
                  <a:pt x="44" y="9"/>
                  <a:pt x="44" y="18"/>
                </a:cubicBezTo>
                <a:cubicBezTo>
                  <a:pt x="44" y="26"/>
                  <a:pt x="39" y="32"/>
                  <a:pt x="30" y="36"/>
                </a:cubicBezTo>
                <a:cubicBezTo>
                  <a:pt x="30" y="36"/>
                  <a:pt x="30" y="36"/>
                  <a:pt x="30" y="36"/>
                </a:cubicBezTo>
                <a:cubicBezTo>
                  <a:pt x="39" y="38"/>
                  <a:pt x="47" y="45"/>
                  <a:pt x="47" y="55"/>
                </a:cubicBezTo>
                <a:cubicBezTo>
                  <a:pt x="47" y="67"/>
                  <a:pt x="37" y="78"/>
                  <a:pt x="19" y="78"/>
                </a:cubicBezTo>
                <a:cubicBezTo>
                  <a:pt x="11" y="78"/>
                  <a:pt x="3" y="75"/>
                  <a:pt x="0" y="73"/>
                </a:cubicBezTo>
                <a:lnTo>
                  <a:pt x="2"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2"/>
          <p:cNvSpPr>
            <a:spLocks/>
          </p:cNvSpPr>
          <p:nvPr/>
        </p:nvSpPr>
        <p:spPr bwMode="auto">
          <a:xfrm>
            <a:off x="9380540" y="6260868"/>
            <a:ext cx="41938" cy="122166"/>
          </a:xfrm>
          <a:custGeom>
            <a:avLst/>
            <a:gdLst>
              <a:gd name="T0" fmla="*/ 14 w 23"/>
              <a:gd name="T1" fmla="*/ 9 h 67"/>
              <a:gd name="T2" fmla="*/ 14 w 23"/>
              <a:gd name="T3" fmla="*/ 9 h 67"/>
              <a:gd name="T4" fmla="*/ 2 w 23"/>
              <a:gd name="T5" fmla="*/ 15 h 67"/>
              <a:gd name="T6" fmla="*/ 0 w 23"/>
              <a:gd name="T7" fmla="*/ 8 h 67"/>
              <a:gd name="T8" fmla="*/ 15 w 23"/>
              <a:gd name="T9" fmla="*/ 0 h 67"/>
              <a:gd name="T10" fmla="*/ 23 w 23"/>
              <a:gd name="T11" fmla="*/ 0 h 67"/>
              <a:gd name="T12" fmla="*/ 23 w 23"/>
              <a:gd name="T13" fmla="*/ 67 h 67"/>
              <a:gd name="T14" fmla="*/ 14 w 23"/>
              <a:gd name="T15" fmla="*/ 67 h 67"/>
              <a:gd name="T16" fmla="*/ 14 w 23"/>
              <a:gd name="T17" fmla="*/ 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67">
                <a:moveTo>
                  <a:pt x="14" y="9"/>
                </a:moveTo>
                <a:lnTo>
                  <a:pt x="14" y="9"/>
                </a:lnTo>
                <a:lnTo>
                  <a:pt x="2" y="15"/>
                </a:lnTo>
                <a:lnTo>
                  <a:pt x="0" y="8"/>
                </a:lnTo>
                <a:lnTo>
                  <a:pt x="15" y="0"/>
                </a:lnTo>
                <a:lnTo>
                  <a:pt x="23" y="0"/>
                </a:lnTo>
                <a:lnTo>
                  <a:pt x="23" y="67"/>
                </a:lnTo>
                <a:lnTo>
                  <a:pt x="14" y="67"/>
                </a:lnTo>
                <a:lnTo>
                  <a:pt x="14"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3"/>
          <p:cNvSpPr>
            <a:spLocks noEditPoints="1"/>
          </p:cNvSpPr>
          <p:nvPr/>
        </p:nvSpPr>
        <p:spPr bwMode="auto">
          <a:xfrm>
            <a:off x="9468062" y="6293688"/>
            <a:ext cx="21881" cy="91169"/>
          </a:xfrm>
          <a:custGeom>
            <a:avLst/>
            <a:gdLst>
              <a:gd name="T0" fmla="*/ 0 w 14"/>
              <a:gd name="T1" fmla="*/ 8 h 56"/>
              <a:gd name="T2" fmla="*/ 7 w 14"/>
              <a:gd name="T3" fmla="*/ 0 h 56"/>
              <a:gd name="T4" fmla="*/ 14 w 14"/>
              <a:gd name="T5" fmla="*/ 8 h 56"/>
              <a:gd name="T6" fmla="*/ 7 w 14"/>
              <a:gd name="T7" fmla="*/ 15 h 56"/>
              <a:gd name="T8" fmla="*/ 0 w 14"/>
              <a:gd name="T9" fmla="*/ 8 h 56"/>
              <a:gd name="T10" fmla="*/ 0 w 14"/>
              <a:gd name="T11" fmla="*/ 49 h 56"/>
              <a:gd name="T12" fmla="*/ 7 w 14"/>
              <a:gd name="T13" fmla="*/ 41 h 56"/>
              <a:gd name="T14" fmla="*/ 14 w 14"/>
              <a:gd name="T15" fmla="*/ 49 h 56"/>
              <a:gd name="T16" fmla="*/ 7 w 14"/>
              <a:gd name="T17" fmla="*/ 56 h 56"/>
              <a:gd name="T18" fmla="*/ 0 w 14"/>
              <a:gd name="T19"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56">
                <a:moveTo>
                  <a:pt x="0" y="8"/>
                </a:moveTo>
                <a:cubicBezTo>
                  <a:pt x="0" y="3"/>
                  <a:pt x="3" y="0"/>
                  <a:pt x="7" y="0"/>
                </a:cubicBezTo>
                <a:cubicBezTo>
                  <a:pt x="11" y="0"/>
                  <a:pt x="14" y="3"/>
                  <a:pt x="14" y="8"/>
                </a:cubicBezTo>
                <a:cubicBezTo>
                  <a:pt x="14" y="12"/>
                  <a:pt x="11" y="15"/>
                  <a:pt x="7" y="15"/>
                </a:cubicBezTo>
                <a:cubicBezTo>
                  <a:pt x="3" y="15"/>
                  <a:pt x="0" y="12"/>
                  <a:pt x="0" y="8"/>
                </a:cubicBezTo>
                <a:close/>
                <a:moveTo>
                  <a:pt x="0" y="49"/>
                </a:moveTo>
                <a:cubicBezTo>
                  <a:pt x="0" y="44"/>
                  <a:pt x="3" y="41"/>
                  <a:pt x="7" y="41"/>
                </a:cubicBezTo>
                <a:cubicBezTo>
                  <a:pt x="11" y="41"/>
                  <a:pt x="14" y="44"/>
                  <a:pt x="14" y="49"/>
                </a:cubicBezTo>
                <a:cubicBezTo>
                  <a:pt x="14" y="53"/>
                  <a:pt x="11" y="56"/>
                  <a:pt x="7" y="56"/>
                </a:cubicBezTo>
                <a:cubicBezTo>
                  <a:pt x="3" y="56"/>
                  <a:pt x="0" y="53"/>
                  <a:pt x="0" y="4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4"/>
          <p:cNvSpPr>
            <a:spLocks noEditPoints="1"/>
          </p:cNvSpPr>
          <p:nvPr/>
        </p:nvSpPr>
        <p:spPr bwMode="auto">
          <a:xfrm>
            <a:off x="9502707" y="6259044"/>
            <a:ext cx="83875" cy="125813"/>
          </a:xfrm>
          <a:custGeom>
            <a:avLst/>
            <a:gdLst>
              <a:gd name="T0" fmla="*/ 51 w 51"/>
              <a:gd name="T1" fmla="*/ 38 h 78"/>
              <a:gd name="T2" fmla="*/ 25 w 51"/>
              <a:gd name="T3" fmla="*/ 78 h 78"/>
              <a:gd name="T4" fmla="*/ 0 w 51"/>
              <a:gd name="T5" fmla="*/ 39 h 78"/>
              <a:gd name="T6" fmla="*/ 26 w 51"/>
              <a:gd name="T7" fmla="*/ 0 h 78"/>
              <a:gd name="T8" fmla="*/ 51 w 51"/>
              <a:gd name="T9" fmla="*/ 38 h 78"/>
              <a:gd name="T10" fmla="*/ 10 w 51"/>
              <a:gd name="T11" fmla="*/ 39 h 78"/>
              <a:gd name="T12" fmla="*/ 26 w 51"/>
              <a:gd name="T13" fmla="*/ 70 h 78"/>
              <a:gd name="T14" fmla="*/ 41 w 51"/>
              <a:gd name="T15" fmla="*/ 39 h 78"/>
              <a:gd name="T16" fmla="*/ 26 w 51"/>
              <a:gd name="T17" fmla="*/ 8 h 78"/>
              <a:gd name="T18" fmla="*/ 10 w 51"/>
              <a:gd name="T19" fmla="*/ 3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78">
                <a:moveTo>
                  <a:pt x="51" y="38"/>
                </a:moveTo>
                <a:cubicBezTo>
                  <a:pt x="51" y="64"/>
                  <a:pt x="42" y="78"/>
                  <a:pt x="25" y="78"/>
                </a:cubicBezTo>
                <a:cubicBezTo>
                  <a:pt x="10" y="78"/>
                  <a:pt x="0" y="64"/>
                  <a:pt x="0" y="39"/>
                </a:cubicBezTo>
                <a:cubicBezTo>
                  <a:pt x="0" y="14"/>
                  <a:pt x="11" y="0"/>
                  <a:pt x="26" y="0"/>
                </a:cubicBezTo>
                <a:cubicBezTo>
                  <a:pt x="42" y="0"/>
                  <a:pt x="51" y="14"/>
                  <a:pt x="51" y="38"/>
                </a:cubicBezTo>
                <a:close/>
                <a:moveTo>
                  <a:pt x="10" y="39"/>
                </a:moveTo>
                <a:cubicBezTo>
                  <a:pt x="10" y="59"/>
                  <a:pt x="16" y="70"/>
                  <a:pt x="26" y="70"/>
                </a:cubicBezTo>
                <a:cubicBezTo>
                  <a:pt x="36" y="70"/>
                  <a:pt x="41" y="58"/>
                  <a:pt x="41" y="39"/>
                </a:cubicBezTo>
                <a:cubicBezTo>
                  <a:pt x="41" y="20"/>
                  <a:pt x="36" y="8"/>
                  <a:pt x="26" y="8"/>
                </a:cubicBezTo>
                <a:cubicBezTo>
                  <a:pt x="17" y="8"/>
                  <a:pt x="10" y="19"/>
                  <a:pt x="10"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5"/>
          <p:cNvSpPr>
            <a:spLocks noEditPoints="1"/>
          </p:cNvSpPr>
          <p:nvPr/>
        </p:nvSpPr>
        <p:spPr bwMode="auto">
          <a:xfrm>
            <a:off x="9601169" y="6259044"/>
            <a:ext cx="82052" cy="125813"/>
          </a:xfrm>
          <a:custGeom>
            <a:avLst/>
            <a:gdLst>
              <a:gd name="T0" fmla="*/ 51 w 51"/>
              <a:gd name="T1" fmla="*/ 38 h 78"/>
              <a:gd name="T2" fmla="*/ 25 w 51"/>
              <a:gd name="T3" fmla="*/ 78 h 78"/>
              <a:gd name="T4" fmla="*/ 0 w 51"/>
              <a:gd name="T5" fmla="*/ 39 h 78"/>
              <a:gd name="T6" fmla="*/ 26 w 51"/>
              <a:gd name="T7" fmla="*/ 0 h 78"/>
              <a:gd name="T8" fmla="*/ 51 w 51"/>
              <a:gd name="T9" fmla="*/ 38 h 78"/>
              <a:gd name="T10" fmla="*/ 10 w 51"/>
              <a:gd name="T11" fmla="*/ 39 h 78"/>
              <a:gd name="T12" fmla="*/ 25 w 51"/>
              <a:gd name="T13" fmla="*/ 70 h 78"/>
              <a:gd name="T14" fmla="*/ 41 w 51"/>
              <a:gd name="T15" fmla="*/ 39 h 78"/>
              <a:gd name="T16" fmla="*/ 25 w 51"/>
              <a:gd name="T17" fmla="*/ 8 h 78"/>
              <a:gd name="T18" fmla="*/ 10 w 51"/>
              <a:gd name="T19" fmla="*/ 3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78">
                <a:moveTo>
                  <a:pt x="51" y="38"/>
                </a:moveTo>
                <a:cubicBezTo>
                  <a:pt x="51" y="64"/>
                  <a:pt x="42" y="78"/>
                  <a:pt x="25" y="78"/>
                </a:cubicBezTo>
                <a:cubicBezTo>
                  <a:pt x="10" y="78"/>
                  <a:pt x="0" y="64"/>
                  <a:pt x="0" y="39"/>
                </a:cubicBezTo>
                <a:cubicBezTo>
                  <a:pt x="0" y="14"/>
                  <a:pt x="11" y="0"/>
                  <a:pt x="26" y="0"/>
                </a:cubicBezTo>
                <a:cubicBezTo>
                  <a:pt x="42" y="0"/>
                  <a:pt x="51" y="14"/>
                  <a:pt x="51" y="38"/>
                </a:cubicBezTo>
                <a:close/>
                <a:moveTo>
                  <a:pt x="10" y="39"/>
                </a:moveTo>
                <a:cubicBezTo>
                  <a:pt x="10" y="59"/>
                  <a:pt x="16" y="70"/>
                  <a:pt x="25" y="70"/>
                </a:cubicBezTo>
                <a:cubicBezTo>
                  <a:pt x="36" y="70"/>
                  <a:pt x="41" y="58"/>
                  <a:pt x="41" y="39"/>
                </a:cubicBezTo>
                <a:cubicBezTo>
                  <a:pt x="41" y="20"/>
                  <a:pt x="36" y="8"/>
                  <a:pt x="25" y="8"/>
                </a:cubicBezTo>
                <a:cubicBezTo>
                  <a:pt x="17" y="8"/>
                  <a:pt x="10" y="19"/>
                  <a:pt x="10"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27"/>
          <p:cNvSpPr>
            <a:spLocks noChangeArrowheads="1"/>
          </p:cNvSpPr>
          <p:nvPr/>
        </p:nvSpPr>
        <p:spPr bwMode="auto">
          <a:xfrm>
            <a:off x="10144535" y="6229870"/>
            <a:ext cx="87522" cy="20421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Rectangle 28"/>
          <p:cNvSpPr>
            <a:spLocks noChangeArrowheads="1"/>
          </p:cNvSpPr>
          <p:nvPr/>
        </p:nvSpPr>
        <p:spPr bwMode="auto">
          <a:xfrm>
            <a:off x="10527445" y="6253574"/>
            <a:ext cx="87522" cy="16228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Rectangle 29"/>
          <p:cNvSpPr>
            <a:spLocks noChangeArrowheads="1"/>
          </p:cNvSpPr>
          <p:nvPr/>
        </p:nvSpPr>
        <p:spPr bwMode="auto">
          <a:xfrm>
            <a:off x="10651434" y="6253574"/>
            <a:ext cx="87522" cy="16228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Rectangle 30"/>
          <p:cNvSpPr>
            <a:spLocks noChangeArrowheads="1"/>
          </p:cNvSpPr>
          <p:nvPr/>
        </p:nvSpPr>
        <p:spPr bwMode="auto">
          <a:xfrm>
            <a:off x="10779071" y="6253574"/>
            <a:ext cx="87522" cy="16228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Rectangle 31"/>
          <p:cNvSpPr>
            <a:spLocks noChangeArrowheads="1"/>
          </p:cNvSpPr>
          <p:nvPr/>
        </p:nvSpPr>
        <p:spPr bwMode="auto">
          <a:xfrm>
            <a:off x="10903060" y="6253574"/>
            <a:ext cx="87522" cy="162281"/>
          </a:xfrm>
          <a:prstGeom prst="rect">
            <a:avLst/>
          </a:prstGeom>
          <a:solidFill>
            <a:srgbClr val="4F4F4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32"/>
          <p:cNvSpPr>
            <a:spLocks noChangeArrowheads="1"/>
          </p:cNvSpPr>
          <p:nvPr/>
        </p:nvSpPr>
        <p:spPr bwMode="auto">
          <a:xfrm>
            <a:off x="11028873" y="6253574"/>
            <a:ext cx="87522" cy="162281"/>
          </a:xfrm>
          <a:prstGeom prst="rect">
            <a:avLst/>
          </a:prstGeom>
          <a:solidFill>
            <a:srgbClr val="4F4F4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3"/>
          <p:cNvSpPr>
            <a:spLocks/>
          </p:cNvSpPr>
          <p:nvPr/>
        </p:nvSpPr>
        <p:spPr bwMode="auto">
          <a:xfrm>
            <a:off x="10253938" y="6160582"/>
            <a:ext cx="175044" cy="348265"/>
          </a:xfrm>
          <a:custGeom>
            <a:avLst/>
            <a:gdLst>
              <a:gd name="T0" fmla="*/ 96 w 96"/>
              <a:gd name="T1" fmla="*/ 191 h 191"/>
              <a:gd name="T2" fmla="*/ 0 w 96"/>
              <a:gd name="T3" fmla="*/ 150 h 191"/>
              <a:gd name="T4" fmla="*/ 0 w 96"/>
              <a:gd name="T5" fmla="*/ 38 h 191"/>
              <a:gd name="T6" fmla="*/ 96 w 96"/>
              <a:gd name="T7" fmla="*/ 0 h 191"/>
              <a:gd name="T8" fmla="*/ 96 w 96"/>
              <a:gd name="T9" fmla="*/ 191 h 191"/>
            </a:gdLst>
            <a:ahLst/>
            <a:cxnLst>
              <a:cxn ang="0">
                <a:pos x="T0" y="T1"/>
              </a:cxn>
              <a:cxn ang="0">
                <a:pos x="T2" y="T3"/>
              </a:cxn>
              <a:cxn ang="0">
                <a:pos x="T4" y="T5"/>
              </a:cxn>
              <a:cxn ang="0">
                <a:pos x="T6" y="T7"/>
              </a:cxn>
              <a:cxn ang="0">
                <a:pos x="T8" y="T9"/>
              </a:cxn>
            </a:cxnLst>
            <a:rect l="0" t="0" r="r" b="b"/>
            <a:pathLst>
              <a:path w="96" h="191">
                <a:moveTo>
                  <a:pt x="96" y="191"/>
                </a:moveTo>
                <a:lnTo>
                  <a:pt x="0" y="150"/>
                </a:lnTo>
                <a:lnTo>
                  <a:pt x="0" y="38"/>
                </a:lnTo>
                <a:lnTo>
                  <a:pt x="96" y="0"/>
                </a:lnTo>
                <a:lnTo>
                  <a:pt x="96" y="19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34"/>
          <p:cNvSpPr>
            <a:spLocks/>
          </p:cNvSpPr>
          <p:nvPr/>
        </p:nvSpPr>
        <p:spPr bwMode="auto">
          <a:xfrm>
            <a:off x="11280500" y="6167875"/>
            <a:ext cx="145870" cy="147694"/>
          </a:xfrm>
          <a:custGeom>
            <a:avLst/>
            <a:gdLst>
              <a:gd name="T0" fmla="*/ 33 w 80"/>
              <a:gd name="T1" fmla="*/ 81 h 81"/>
              <a:gd name="T2" fmla="*/ 0 w 80"/>
              <a:gd name="T3" fmla="*/ 81 h 81"/>
              <a:gd name="T4" fmla="*/ 0 w 80"/>
              <a:gd name="T5" fmla="*/ 0 h 81"/>
              <a:gd name="T6" fmla="*/ 80 w 80"/>
              <a:gd name="T7" fmla="*/ 0 h 81"/>
              <a:gd name="T8" fmla="*/ 80 w 80"/>
              <a:gd name="T9" fmla="*/ 35 h 81"/>
              <a:gd name="T10" fmla="*/ 33 w 80"/>
              <a:gd name="T11" fmla="*/ 35 h 81"/>
              <a:gd name="T12" fmla="*/ 33 w 80"/>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80" h="81">
                <a:moveTo>
                  <a:pt x="33" y="81"/>
                </a:moveTo>
                <a:lnTo>
                  <a:pt x="0" y="81"/>
                </a:lnTo>
                <a:lnTo>
                  <a:pt x="0" y="0"/>
                </a:lnTo>
                <a:lnTo>
                  <a:pt x="80" y="0"/>
                </a:lnTo>
                <a:lnTo>
                  <a:pt x="80" y="35"/>
                </a:lnTo>
                <a:lnTo>
                  <a:pt x="33" y="35"/>
                </a:lnTo>
                <a:lnTo>
                  <a:pt x="33"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35"/>
          <p:cNvSpPr>
            <a:spLocks/>
          </p:cNvSpPr>
          <p:nvPr/>
        </p:nvSpPr>
        <p:spPr bwMode="auto">
          <a:xfrm>
            <a:off x="11473778" y="6167875"/>
            <a:ext cx="149517" cy="147694"/>
          </a:xfrm>
          <a:custGeom>
            <a:avLst/>
            <a:gdLst>
              <a:gd name="T0" fmla="*/ 82 w 82"/>
              <a:gd name="T1" fmla="*/ 81 h 81"/>
              <a:gd name="T2" fmla="*/ 47 w 82"/>
              <a:gd name="T3" fmla="*/ 81 h 81"/>
              <a:gd name="T4" fmla="*/ 47 w 82"/>
              <a:gd name="T5" fmla="*/ 35 h 81"/>
              <a:gd name="T6" fmla="*/ 0 w 82"/>
              <a:gd name="T7" fmla="*/ 35 h 81"/>
              <a:gd name="T8" fmla="*/ 0 w 82"/>
              <a:gd name="T9" fmla="*/ 0 h 81"/>
              <a:gd name="T10" fmla="*/ 82 w 82"/>
              <a:gd name="T11" fmla="*/ 0 h 81"/>
              <a:gd name="T12" fmla="*/ 82 w 82"/>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82" h="81">
                <a:moveTo>
                  <a:pt x="82" y="81"/>
                </a:moveTo>
                <a:lnTo>
                  <a:pt x="47" y="81"/>
                </a:lnTo>
                <a:lnTo>
                  <a:pt x="47" y="35"/>
                </a:lnTo>
                <a:lnTo>
                  <a:pt x="0" y="35"/>
                </a:lnTo>
                <a:lnTo>
                  <a:pt x="0" y="0"/>
                </a:lnTo>
                <a:lnTo>
                  <a:pt x="82" y="0"/>
                </a:lnTo>
                <a:lnTo>
                  <a:pt x="82"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36"/>
          <p:cNvSpPr>
            <a:spLocks/>
          </p:cNvSpPr>
          <p:nvPr/>
        </p:nvSpPr>
        <p:spPr bwMode="auto">
          <a:xfrm>
            <a:off x="11473778" y="6359330"/>
            <a:ext cx="149517" cy="147694"/>
          </a:xfrm>
          <a:custGeom>
            <a:avLst/>
            <a:gdLst>
              <a:gd name="T0" fmla="*/ 82 w 82"/>
              <a:gd name="T1" fmla="*/ 81 h 81"/>
              <a:gd name="T2" fmla="*/ 0 w 82"/>
              <a:gd name="T3" fmla="*/ 81 h 81"/>
              <a:gd name="T4" fmla="*/ 0 w 82"/>
              <a:gd name="T5" fmla="*/ 46 h 81"/>
              <a:gd name="T6" fmla="*/ 47 w 82"/>
              <a:gd name="T7" fmla="*/ 46 h 81"/>
              <a:gd name="T8" fmla="*/ 47 w 82"/>
              <a:gd name="T9" fmla="*/ 0 h 81"/>
              <a:gd name="T10" fmla="*/ 82 w 82"/>
              <a:gd name="T11" fmla="*/ 0 h 81"/>
              <a:gd name="T12" fmla="*/ 82 w 82"/>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82" h="81">
                <a:moveTo>
                  <a:pt x="82" y="81"/>
                </a:moveTo>
                <a:lnTo>
                  <a:pt x="0" y="81"/>
                </a:lnTo>
                <a:lnTo>
                  <a:pt x="0" y="46"/>
                </a:lnTo>
                <a:lnTo>
                  <a:pt x="47" y="46"/>
                </a:lnTo>
                <a:lnTo>
                  <a:pt x="47" y="0"/>
                </a:lnTo>
                <a:lnTo>
                  <a:pt x="82" y="0"/>
                </a:lnTo>
                <a:lnTo>
                  <a:pt x="82"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37"/>
          <p:cNvSpPr>
            <a:spLocks/>
          </p:cNvSpPr>
          <p:nvPr/>
        </p:nvSpPr>
        <p:spPr bwMode="auto">
          <a:xfrm>
            <a:off x="11282323" y="6359330"/>
            <a:ext cx="147694" cy="147694"/>
          </a:xfrm>
          <a:custGeom>
            <a:avLst/>
            <a:gdLst>
              <a:gd name="T0" fmla="*/ 81 w 81"/>
              <a:gd name="T1" fmla="*/ 81 h 81"/>
              <a:gd name="T2" fmla="*/ 0 w 81"/>
              <a:gd name="T3" fmla="*/ 81 h 81"/>
              <a:gd name="T4" fmla="*/ 0 w 81"/>
              <a:gd name="T5" fmla="*/ 0 h 81"/>
              <a:gd name="T6" fmla="*/ 34 w 81"/>
              <a:gd name="T7" fmla="*/ 0 h 81"/>
              <a:gd name="T8" fmla="*/ 34 w 81"/>
              <a:gd name="T9" fmla="*/ 46 h 81"/>
              <a:gd name="T10" fmla="*/ 81 w 81"/>
              <a:gd name="T11" fmla="*/ 46 h 81"/>
              <a:gd name="T12" fmla="*/ 81 w 81"/>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81" h="81">
                <a:moveTo>
                  <a:pt x="81" y="81"/>
                </a:moveTo>
                <a:lnTo>
                  <a:pt x="0" y="81"/>
                </a:lnTo>
                <a:lnTo>
                  <a:pt x="0" y="0"/>
                </a:lnTo>
                <a:lnTo>
                  <a:pt x="34" y="0"/>
                </a:lnTo>
                <a:lnTo>
                  <a:pt x="34" y="46"/>
                </a:lnTo>
                <a:lnTo>
                  <a:pt x="81" y="46"/>
                </a:lnTo>
                <a:lnTo>
                  <a:pt x="81"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8"/>
          <p:cNvSpPr>
            <a:spLocks/>
          </p:cNvSpPr>
          <p:nvPr/>
        </p:nvSpPr>
        <p:spPr bwMode="auto">
          <a:xfrm>
            <a:off x="9792624" y="6266338"/>
            <a:ext cx="96639" cy="131283"/>
          </a:xfrm>
          <a:custGeom>
            <a:avLst/>
            <a:gdLst>
              <a:gd name="T0" fmla="*/ 10 w 53"/>
              <a:gd name="T1" fmla="*/ 0 h 72"/>
              <a:gd name="T2" fmla="*/ 10 w 53"/>
              <a:gd name="T3" fmla="*/ 30 h 72"/>
              <a:gd name="T4" fmla="*/ 45 w 53"/>
              <a:gd name="T5" fmla="*/ 30 h 72"/>
              <a:gd name="T6" fmla="*/ 45 w 53"/>
              <a:gd name="T7" fmla="*/ 0 h 72"/>
              <a:gd name="T8" fmla="*/ 53 w 53"/>
              <a:gd name="T9" fmla="*/ 0 h 72"/>
              <a:gd name="T10" fmla="*/ 53 w 53"/>
              <a:gd name="T11" fmla="*/ 72 h 72"/>
              <a:gd name="T12" fmla="*/ 45 w 53"/>
              <a:gd name="T13" fmla="*/ 72 h 72"/>
              <a:gd name="T14" fmla="*/ 45 w 53"/>
              <a:gd name="T15" fmla="*/ 38 h 72"/>
              <a:gd name="T16" fmla="*/ 10 w 53"/>
              <a:gd name="T17" fmla="*/ 38 h 72"/>
              <a:gd name="T18" fmla="*/ 10 w 53"/>
              <a:gd name="T19" fmla="*/ 72 h 72"/>
              <a:gd name="T20" fmla="*/ 0 w 53"/>
              <a:gd name="T21" fmla="*/ 72 h 72"/>
              <a:gd name="T22" fmla="*/ 0 w 53"/>
              <a:gd name="T23" fmla="*/ 0 h 72"/>
              <a:gd name="T24" fmla="*/ 10 w 53"/>
              <a:gd name="T25"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 h="72">
                <a:moveTo>
                  <a:pt x="10" y="0"/>
                </a:moveTo>
                <a:lnTo>
                  <a:pt x="10" y="30"/>
                </a:lnTo>
                <a:lnTo>
                  <a:pt x="45" y="30"/>
                </a:lnTo>
                <a:lnTo>
                  <a:pt x="45" y="0"/>
                </a:lnTo>
                <a:lnTo>
                  <a:pt x="53" y="0"/>
                </a:lnTo>
                <a:lnTo>
                  <a:pt x="53" y="72"/>
                </a:lnTo>
                <a:lnTo>
                  <a:pt x="45" y="72"/>
                </a:lnTo>
                <a:lnTo>
                  <a:pt x="45" y="38"/>
                </a:lnTo>
                <a:lnTo>
                  <a:pt x="10" y="38"/>
                </a:lnTo>
                <a:lnTo>
                  <a:pt x="10" y="72"/>
                </a:lnTo>
                <a:lnTo>
                  <a:pt x="0" y="72"/>
                </a:lnTo>
                <a:lnTo>
                  <a:pt x="0" y="0"/>
                </a:lnTo>
                <a:lnTo>
                  <a:pt x="1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9"/>
          <p:cNvSpPr>
            <a:spLocks noEditPoints="1"/>
          </p:cNvSpPr>
          <p:nvPr/>
        </p:nvSpPr>
        <p:spPr bwMode="auto">
          <a:xfrm>
            <a:off x="9918437" y="6264514"/>
            <a:ext cx="109403" cy="134930"/>
          </a:xfrm>
          <a:custGeom>
            <a:avLst/>
            <a:gdLst>
              <a:gd name="T0" fmla="*/ 0 w 67"/>
              <a:gd name="T1" fmla="*/ 2 h 83"/>
              <a:gd name="T2" fmla="*/ 23 w 67"/>
              <a:gd name="T3" fmla="*/ 0 h 83"/>
              <a:gd name="T4" fmla="*/ 55 w 67"/>
              <a:gd name="T5" fmla="*/ 11 h 83"/>
              <a:gd name="T6" fmla="*/ 67 w 67"/>
              <a:gd name="T7" fmla="*/ 40 h 83"/>
              <a:gd name="T8" fmla="*/ 55 w 67"/>
              <a:gd name="T9" fmla="*/ 71 h 83"/>
              <a:gd name="T10" fmla="*/ 19 w 67"/>
              <a:gd name="T11" fmla="*/ 83 h 83"/>
              <a:gd name="T12" fmla="*/ 0 w 67"/>
              <a:gd name="T13" fmla="*/ 82 h 83"/>
              <a:gd name="T14" fmla="*/ 0 w 67"/>
              <a:gd name="T15" fmla="*/ 2 h 83"/>
              <a:gd name="T16" fmla="*/ 11 w 67"/>
              <a:gd name="T17" fmla="*/ 74 h 83"/>
              <a:gd name="T18" fmla="*/ 21 w 67"/>
              <a:gd name="T19" fmla="*/ 74 h 83"/>
              <a:gd name="T20" fmla="*/ 56 w 67"/>
              <a:gd name="T21" fmla="*/ 40 h 83"/>
              <a:gd name="T22" fmla="*/ 23 w 67"/>
              <a:gd name="T23" fmla="*/ 9 h 83"/>
              <a:gd name="T24" fmla="*/ 11 w 67"/>
              <a:gd name="T25" fmla="*/ 10 h 83"/>
              <a:gd name="T26" fmla="*/ 11 w 67"/>
              <a:gd name="T27"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7" h="83">
                <a:moveTo>
                  <a:pt x="0" y="2"/>
                </a:moveTo>
                <a:cubicBezTo>
                  <a:pt x="7" y="1"/>
                  <a:pt x="14" y="0"/>
                  <a:pt x="23" y="0"/>
                </a:cubicBezTo>
                <a:cubicBezTo>
                  <a:pt x="38" y="0"/>
                  <a:pt x="48" y="4"/>
                  <a:pt x="55" y="11"/>
                </a:cubicBezTo>
                <a:cubicBezTo>
                  <a:pt x="63" y="17"/>
                  <a:pt x="67" y="26"/>
                  <a:pt x="67" y="40"/>
                </a:cubicBezTo>
                <a:cubicBezTo>
                  <a:pt x="67" y="53"/>
                  <a:pt x="63" y="64"/>
                  <a:pt x="55" y="71"/>
                </a:cubicBezTo>
                <a:cubicBezTo>
                  <a:pt x="48" y="79"/>
                  <a:pt x="35" y="83"/>
                  <a:pt x="19" y="83"/>
                </a:cubicBezTo>
                <a:cubicBezTo>
                  <a:pt x="12" y="83"/>
                  <a:pt x="6" y="82"/>
                  <a:pt x="0" y="82"/>
                </a:cubicBezTo>
                <a:lnTo>
                  <a:pt x="0" y="2"/>
                </a:lnTo>
                <a:close/>
                <a:moveTo>
                  <a:pt x="11" y="74"/>
                </a:moveTo>
                <a:cubicBezTo>
                  <a:pt x="13" y="74"/>
                  <a:pt x="17" y="74"/>
                  <a:pt x="21" y="74"/>
                </a:cubicBezTo>
                <a:cubicBezTo>
                  <a:pt x="44" y="74"/>
                  <a:pt x="56" y="62"/>
                  <a:pt x="56" y="40"/>
                </a:cubicBezTo>
                <a:cubicBezTo>
                  <a:pt x="56" y="21"/>
                  <a:pt x="45" y="9"/>
                  <a:pt x="23" y="9"/>
                </a:cubicBezTo>
                <a:cubicBezTo>
                  <a:pt x="18" y="9"/>
                  <a:pt x="14" y="9"/>
                  <a:pt x="11" y="10"/>
                </a:cubicBezTo>
                <a:lnTo>
                  <a:pt x="11" y="7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42" name="Marcador de posición de imagen 41"/>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0403" b="10403"/>
          <a:stretch/>
        </p:blipFill>
        <p:spPr/>
      </p:pic>
      <p:sp>
        <p:nvSpPr>
          <p:cNvPr id="60" name="Bottom Gradient">
            <a:extLst>
              <a:ext uri="{FF2B5EF4-FFF2-40B4-BE49-F238E27FC236}">
                <a16:creationId xmlns:a16="http://schemas.microsoft.com/office/drawing/2014/main" id="{5BCA3DDC-22D6-40F2-9E1A-843393A931B9}"/>
              </a:ext>
            </a:extLst>
          </p:cNvPr>
          <p:cNvSpPr/>
          <p:nvPr/>
        </p:nvSpPr>
        <p:spPr>
          <a:xfrm rot="5400000">
            <a:off x="3368784" y="-3018366"/>
            <a:ext cx="5454435" cy="12192000"/>
          </a:xfrm>
          <a:prstGeom prst="rect">
            <a:avLst/>
          </a:prstGeom>
          <a:gradFill flip="none" rotWithShape="1">
            <a:gsLst>
              <a:gs pos="24000">
                <a:schemeClr val="tx1">
                  <a:alpha val="93000"/>
                </a:schemeClr>
              </a:gs>
              <a:gs pos="100000">
                <a:schemeClr val="tx1">
                  <a:tint val="23500"/>
                  <a:satMod val="160000"/>
                  <a:alpha val="0"/>
                  <a:lumMod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grpSp>
        <p:nvGrpSpPr>
          <p:cNvPr id="65" name="Grupo 64"/>
          <p:cNvGrpSpPr/>
          <p:nvPr/>
        </p:nvGrpSpPr>
        <p:grpSpPr>
          <a:xfrm>
            <a:off x="659326" y="1441350"/>
            <a:ext cx="5430569" cy="3557287"/>
            <a:chOff x="374063" y="2379216"/>
            <a:chExt cx="5430569" cy="3235958"/>
          </a:xfrm>
        </p:grpSpPr>
        <p:sp>
          <p:nvSpPr>
            <p:cNvPr id="68" name="TextBox 47">
              <a:extLst>
                <a:ext uri="{FF2B5EF4-FFF2-40B4-BE49-F238E27FC236}">
                  <a16:creationId xmlns:a16="http://schemas.microsoft.com/office/drawing/2014/main" id="{A6920CD3-D93F-460E-89A6-BCE43074A5BA}"/>
                </a:ext>
              </a:extLst>
            </p:cNvPr>
            <p:cNvSpPr txBox="1"/>
            <p:nvPr/>
          </p:nvSpPr>
          <p:spPr>
            <a:xfrm>
              <a:off x="374063" y="3769671"/>
              <a:ext cx="5430569" cy="1845503"/>
            </a:xfrm>
            <a:prstGeom prst="rect">
              <a:avLst/>
            </a:prstGeom>
            <a:noFill/>
          </p:spPr>
          <p:txBody>
            <a:bodyPr wrap="square" rtlCol="0">
              <a:spAutoFit/>
            </a:bodyPr>
            <a:lstStyle/>
            <a:p>
              <a:pPr>
                <a:lnSpc>
                  <a:spcPct val="130000"/>
                </a:lnSpc>
              </a:pPr>
              <a:r>
                <a:rPr lang="vi-VN" sz="1400" b="0" i="0" dirty="0">
                  <a:solidFill>
                    <a:schemeClr val="bg1"/>
                  </a:solidFill>
                  <a:effectLst/>
                  <a:latin typeface="Calibri" panose="020F0502020204030204" pitchFamily="34" charset="0"/>
                  <a:cs typeface="Calibri" panose="020F0502020204030204" pitchFamily="34" charset="0"/>
                </a:rPr>
                <a:t>     Netflix là dịch vụ giải trí trực tuyến hàng đầu trên thế giới với 158 triệu thành viên trả phí ở hơn 190 quốc gia thưởng thức các bộ phim truyền hình, tài liệu và phim tài liệu đặc sắc trên nhiều thể loại và ngôn ngữ khác nhau. </a:t>
              </a:r>
            </a:p>
            <a:p>
              <a:pPr>
                <a:lnSpc>
                  <a:spcPct val="130000"/>
                </a:lnSpc>
              </a:pPr>
              <a:r>
                <a:rPr lang="vi-VN" sz="1400" b="0" i="0" dirty="0">
                  <a:solidFill>
                    <a:schemeClr val="bg1"/>
                  </a:solidFill>
                  <a:effectLst/>
                  <a:latin typeface="Calibri" panose="020F0502020204030204" pitchFamily="34" charset="0"/>
                  <a:cs typeface="Calibri" panose="020F0502020204030204" pitchFamily="34" charset="0"/>
                </a:rPr>
                <a:t>     Việc tò mò về nội dung phát hành cũng như sự đa dạng các thể loại phim trên nền tảng Netflix đã dẫn tôi chọn chủ đề này làm project để phân tích với công cụ Tableau.</a:t>
              </a:r>
              <a:endParaRPr lang="en-US" sz="1400" dirty="0">
                <a:solidFill>
                  <a:schemeClr val="bg1"/>
                </a:solidFill>
                <a:latin typeface="Arial" panose="020B0604020202020204" pitchFamily="34" charset="0"/>
                <a:cs typeface="Arial" panose="020B0604020202020204" pitchFamily="34" charset="0"/>
              </a:endParaRPr>
            </a:p>
          </p:txBody>
        </p:sp>
        <p:grpSp>
          <p:nvGrpSpPr>
            <p:cNvPr id="69" name="Grupo 68"/>
            <p:cNvGrpSpPr/>
            <p:nvPr/>
          </p:nvGrpSpPr>
          <p:grpSpPr>
            <a:xfrm>
              <a:off x="516062" y="2379216"/>
              <a:ext cx="300259" cy="406668"/>
              <a:chOff x="4333460" y="1249016"/>
              <a:chExt cx="3219131" cy="4359967"/>
            </a:xfrm>
          </p:grpSpPr>
          <p:sp>
            <p:nvSpPr>
              <p:cNvPr id="74" name="Rectangle 1">
                <a:extLst>
                  <a:ext uri="{FF2B5EF4-FFF2-40B4-BE49-F238E27FC236}">
                    <a16:creationId xmlns:a16="http://schemas.microsoft.com/office/drawing/2014/main" id="{4381F7BA-F038-4980-9BDD-366BB60E53F7}"/>
                  </a:ext>
                </a:extLst>
              </p:cNvPr>
              <p:cNvSpPr/>
              <p:nvPr/>
            </p:nvSpPr>
            <p:spPr>
              <a:xfrm>
                <a:off x="4333460" y="1249018"/>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2">
                <a:extLst>
                  <a:ext uri="{FF2B5EF4-FFF2-40B4-BE49-F238E27FC236}">
                    <a16:creationId xmlns:a16="http://schemas.microsoft.com/office/drawing/2014/main" id="{5F428437-D0E8-4A5E-8F0D-779EDE699849}"/>
                  </a:ext>
                </a:extLst>
              </p:cNvPr>
              <p:cNvSpPr/>
              <p:nvPr/>
            </p:nvSpPr>
            <p:spPr>
              <a:xfrm>
                <a:off x="6549120" y="1249016"/>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Parallelogram 3">
                <a:extLst>
                  <a:ext uri="{FF2B5EF4-FFF2-40B4-BE49-F238E27FC236}">
                    <a16:creationId xmlns:a16="http://schemas.microsoft.com/office/drawing/2014/main" id="{D4C674BA-36C1-4ADC-8EA0-748BD1C41583}"/>
                  </a:ext>
                </a:extLst>
              </p:cNvPr>
              <p:cNvSpPr/>
              <p:nvPr/>
            </p:nvSpPr>
            <p:spPr>
              <a:xfrm flipH="1">
                <a:off x="4333460" y="1249016"/>
                <a:ext cx="3219131" cy="4359967"/>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0" name="TextBox 3">
              <a:extLst>
                <a:ext uri="{FF2B5EF4-FFF2-40B4-BE49-F238E27FC236}">
                  <a16:creationId xmlns:a16="http://schemas.microsoft.com/office/drawing/2014/main" id="{C3C17FAC-4649-45DF-8F93-97727ACC2E2E}"/>
                </a:ext>
              </a:extLst>
            </p:cNvPr>
            <p:cNvSpPr txBox="1"/>
            <p:nvPr/>
          </p:nvSpPr>
          <p:spPr>
            <a:xfrm>
              <a:off x="947475" y="2472658"/>
              <a:ext cx="970101"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Subtitle</a:t>
              </a:r>
              <a:endParaRPr lang="en-US" dirty="0">
                <a:solidFill>
                  <a:schemeClr val="bg1"/>
                </a:solidFill>
                <a:latin typeface="Helvetica" pitchFamily="34" charset="0"/>
                <a:cs typeface="Helvetica" pitchFamily="34" charset="0"/>
              </a:endParaRPr>
            </a:p>
          </p:txBody>
        </p:sp>
        <p:sp>
          <p:nvSpPr>
            <p:cNvPr id="71" name="CuadroTexto 70"/>
            <p:cNvSpPr txBox="1"/>
            <p:nvPr/>
          </p:nvSpPr>
          <p:spPr>
            <a:xfrm>
              <a:off x="382330" y="3288820"/>
              <a:ext cx="1455937" cy="369332"/>
            </a:xfrm>
            <a:prstGeom prst="rect">
              <a:avLst/>
            </a:prstGeom>
            <a:noFill/>
          </p:spPr>
          <p:txBody>
            <a:bodyPr wrap="square" rtlCol="0">
              <a:spAutoFit/>
            </a:bodyPr>
            <a:lstStyle/>
            <a:p>
              <a:r>
                <a:rPr lang="en-US" dirty="0">
                  <a:solidFill>
                    <a:schemeClr val="accent6"/>
                  </a:solidFill>
                </a:rPr>
                <a:t>97% for you</a:t>
              </a:r>
            </a:p>
          </p:txBody>
        </p:sp>
        <p:sp>
          <p:nvSpPr>
            <p:cNvPr id="72" name="Rectángulo 71"/>
            <p:cNvSpPr/>
            <p:nvPr/>
          </p:nvSpPr>
          <p:spPr>
            <a:xfrm>
              <a:off x="1677234" y="3343094"/>
              <a:ext cx="464669" cy="257452"/>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73" name="CuadroTexto 72"/>
            <p:cNvSpPr txBox="1"/>
            <p:nvPr/>
          </p:nvSpPr>
          <p:spPr>
            <a:xfrm>
              <a:off x="2141903" y="3292231"/>
              <a:ext cx="1455937" cy="335970"/>
            </a:xfrm>
            <a:prstGeom prst="rect">
              <a:avLst/>
            </a:prstGeom>
            <a:noFill/>
          </p:spPr>
          <p:txBody>
            <a:bodyPr wrap="square" rtlCol="0">
              <a:spAutoFit/>
            </a:bodyPr>
            <a:lstStyle/>
            <a:p>
              <a:r>
                <a:rPr lang="en-US" dirty="0">
                  <a:solidFill>
                    <a:schemeClr val="bg1"/>
                  </a:solidFill>
                </a:rPr>
                <a:t>2023</a:t>
              </a:r>
            </a:p>
          </p:txBody>
        </p:sp>
      </p:grpSp>
      <p:sp>
        <p:nvSpPr>
          <p:cNvPr id="50" name="TextBox 19">
            <a:extLst>
              <a:ext uri="{FF2B5EF4-FFF2-40B4-BE49-F238E27FC236}">
                <a16:creationId xmlns:a16="http://schemas.microsoft.com/office/drawing/2014/main" id="{0E16908E-ECE1-D5CA-88E5-E07A1CACBC98}"/>
              </a:ext>
            </a:extLst>
          </p:cNvPr>
          <p:cNvSpPr txBox="1"/>
          <p:nvPr/>
        </p:nvSpPr>
        <p:spPr>
          <a:xfrm>
            <a:off x="659326" y="1961911"/>
            <a:ext cx="3724096" cy="646331"/>
          </a:xfrm>
          <a:prstGeom prst="rect">
            <a:avLst/>
          </a:prstGeom>
          <a:noFill/>
        </p:spPr>
        <p:txBody>
          <a:bodyPr wrap="none" rtlCol="0">
            <a:spAutoFit/>
          </a:bodyPr>
          <a:lstStyle/>
          <a:p>
            <a:r>
              <a:rPr lang="en-IN" sz="3600" b="1" dirty="0">
                <a:solidFill>
                  <a:schemeClr val="bg1"/>
                </a:solidFill>
                <a:latin typeface="Helvetica" pitchFamily="34" charset="0"/>
                <a:cs typeface="Helvetica" pitchFamily="34" charset="0"/>
              </a:rPr>
              <a:t>INTRODUCTION</a:t>
            </a:r>
          </a:p>
        </p:txBody>
      </p:sp>
      <p:sp>
        <p:nvSpPr>
          <p:cNvPr id="51" name="CuadroTexto 25">
            <a:extLst>
              <a:ext uri="{FF2B5EF4-FFF2-40B4-BE49-F238E27FC236}">
                <a16:creationId xmlns:a16="http://schemas.microsoft.com/office/drawing/2014/main" id="{95467E14-23CA-728F-AB7B-E35AEFCE13FC}"/>
              </a:ext>
            </a:extLst>
          </p:cNvPr>
          <p:cNvSpPr txBox="1"/>
          <p:nvPr/>
        </p:nvSpPr>
        <p:spPr>
          <a:xfrm>
            <a:off x="410748" y="150790"/>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a:solidFill>
                  <a:srgbClr val="FF0000"/>
                </a:solidFill>
                <a:latin typeface="Bebas Neue" panose="020B0606020202050201" pitchFamily="34" charset="0"/>
              </a:rPr>
              <a:t>Netflix data analysis</a:t>
            </a:r>
          </a:p>
        </p:txBody>
      </p:sp>
      <p:grpSp>
        <p:nvGrpSpPr>
          <p:cNvPr id="52" name="Grupo 26">
            <a:extLst>
              <a:ext uri="{FF2B5EF4-FFF2-40B4-BE49-F238E27FC236}">
                <a16:creationId xmlns:a16="http://schemas.microsoft.com/office/drawing/2014/main" id="{B8A525AA-9569-E07E-B4E1-75927B19C427}"/>
              </a:ext>
            </a:extLst>
          </p:cNvPr>
          <p:cNvGrpSpPr/>
          <p:nvPr/>
        </p:nvGrpSpPr>
        <p:grpSpPr>
          <a:xfrm>
            <a:off x="10651434" y="26504"/>
            <a:ext cx="1370708" cy="372563"/>
            <a:chOff x="10406955" y="294187"/>
            <a:chExt cx="1370708" cy="372563"/>
          </a:xfrm>
        </p:grpSpPr>
        <p:pic>
          <p:nvPicPr>
            <p:cNvPr id="53" name="Picture 2" descr="Netflix smileu profile icon&quot; by Norbert-Sloth | Redbubble">
              <a:extLst>
                <a:ext uri="{FF2B5EF4-FFF2-40B4-BE49-F238E27FC236}">
                  <a16:creationId xmlns:a16="http://schemas.microsoft.com/office/drawing/2014/main" id="{A3EDEF3C-9908-CDD6-D9C5-1191E3CE790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54" name="Triángulo isósceles 28">
              <a:extLst>
                <a:ext uri="{FF2B5EF4-FFF2-40B4-BE49-F238E27FC236}">
                  <a16:creationId xmlns:a16="http://schemas.microsoft.com/office/drawing/2014/main" id="{F3AFECB6-B5B1-EA56-9DE3-C2C9E6F4EA34}"/>
                </a:ext>
              </a:extLst>
            </p:cNvPr>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Search">
              <a:extLst>
                <a:ext uri="{FF2B5EF4-FFF2-40B4-BE49-F238E27FC236}">
                  <a16:creationId xmlns:a16="http://schemas.microsoft.com/office/drawing/2014/main" id="{313F2039-E84B-9488-680B-D9A2CDCB3599}"/>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6" name="Bell">
              <a:extLst>
                <a:ext uri="{FF2B5EF4-FFF2-40B4-BE49-F238E27FC236}">
                  <a16:creationId xmlns:a16="http://schemas.microsoft.com/office/drawing/2014/main" id="{5EA2EFD6-843F-DDD0-4F41-FA327DA22CBE}"/>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7" name="Elipse 31">
              <a:extLst>
                <a:ext uri="{FF2B5EF4-FFF2-40B4-BE49-F238E27FC236}">
                  <a16:creationId xmlns:a16="http://schemas.microsoft.com/office/drawing/2014/main" id="{534146B4-69C5-E95A-64D8-589B3CE9B667}"/>
                </a:ext>
              </a:extLst>
            </p:cNvPr>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sp>
        <p:nvSpPr>
          <p:cNvPr id="78" name="TextBox 77">
            <a:extLst>
              <a:ext uri="{FF2B5EF4-FFF2-40B4-BE49-F238E27FC236}">
                <a16:creationId xmlns:a16="http://schemas.microsoft.com/office/drawing/2014/main" id="{F6A195AF-453A-FA1A-BF9C-762AF1683D6E}"/>
              </a:ext>
            </a:extLst>
          </p:cNvPr>
          <p:cNvSpPr txBox="1"/>
          <p:nvPr/>
        </p:nvSpPr>
        <p:spPr>
          <a:xfrm>
            <a:off x="0" y="-1248658"/>
            <a:ext cx="12192000" cy="1265396"/>
          </a:xfrm>
          <a:prstGeom prst="rect">
            <a:avLst/>
          </a:prstGeom>
          <a:solidFill>
            <a:schemeClr val="tx1"/>
          </a:solidFill>
        </p:spPr>
        <p:txBody>
          <a:bodyPr wrap="square" rtlCol="0">
            <a:spAutoFit/>
          </a:bodyPr>
          <a:lstStyle/>
          <a:p>
            <a:endParaRPr lang="en-VN" dirty="0"/>
          </a:p>
        </p:txBody>
      </p:sp>
    </p:spTree>
    <p:extLst>
      <p:ext uri="{BB962C8B-B14F-4D97-AF65-F5344CB8AC3E}">
        <p14:creationId xmlns:p14="http://schemas.microsoft.com/office/powerpoint/2010/main" val="61534703"/>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 name="Grupo 64"/>
          <p:cNvGrpSpPr/>
          <p:nvPr/>
        </p:nvGrpSpPr>
        <p:grpSpPr>
          <a:xfrm>
            <a:off x="263438" y="1369575"/>
            <a:ext cx="4281487" cy="4183491"/>
            <a:chOff x="365661" y="2379216"/>
            <a:chExt cx="5430569" cy="3805598"/>
          </a:xfrm>
        </p:grpSpPr>
        <p:sp>
          <p:nvSpPr>
            <p:cNvPr id="68" name="TextBox 47">
              <a:extLst>
                <a:ext uri="{FF2B5EF4-FFF2-40B4-BE49-F238E27FC236}">
                  <a16:creationId xmlns:a16="http://schemas.microsoft.com/office/drawing/2014/main" id="{A6920CD3-D93F-460E-89A6-BCE43074A5BA}"/>
                </a:ext>
              </a:extLst>
            </p:cNvPr>
            <p:cNvSpPr txBox="1"/>
            <p:nvPr/>
          </p:nvSpPr>
          <p:spPr>
            <a:xfrm>
              <a:off x="365661" y="3573695"/>
              <a:ext cx="5430569" cy="2611119"/>
            </a:xfrm>
            <a:prstGeom prst="rect">
              <a:avLst/>
            </a:prstGeom>
            <a:noFill/>
          </p:spPr>
          <p:txBody>
            <a:bodyPr wrap="square" rtlCol="0">
              <a:spAutoFit/>
            </a:bodyPr>
            <a:lstStyle/>
            <a:p>
              <a:pPr>
                <a:lnSpc>
                  <a:spcPct val="130000"/>
                </a:lnSpc>
              </a:pPr>
              <a:r>
                <a:rPr lang="vi-VN" sz="1400" b="0" i="0" dirty="0">
                  <a:solidFill>
                    <a:schemeClr val="bg1"/>
                  </a:solidFill>
                  <a:effectLst/>
                  <a:latin typeface="Calibri" panose="020F0502020204030204" pitchFamily="34" charset="0"/>
                  <a:cs typeface="Calibri" panose="020F0502020204030204" pitchFamily="34" charset="0"/>
                </a:rPr>
                <a:t>      Dữ liệu có 11 cột bao gồm show Id, loại (Type), tiêu đề (Name), tác giả (Creator), diễn viên chính (Starring),  năm ra mắt ( </a:t>
              </a:r>
              <a:r>
                <a:rPr lang="vi-VN" sz="1400" dirty="0">
                  <a:solidFill>
                    <a:schemeClr val="bg1"/>
                  </a:solidFill>
                  <a:latin typeface="Calibri" panose="020F0502020204030204" pitchFamily="34" charset="0"/>
                  <a:cs typeface="Calibri" panose="020F0502020204030204" pitchFamily="34" charset="0"/>
                </a:rPr>
                <a:t>Y</a:t>
              </a:r>
              <a:r>
                <a:rPr lang="vi-VN" sz="1400" b="0" i="0" dirty="0">
                  <a:solidFill>
                    <a:schemeClr val="bg1"/>
                  </a:solidFill>
                  <a:effectLst/>
                  <a:latin typeface="Calibri" panose="020F0502020204030204" pitchFamily="34" charset="0"/>
                  <a:cs typeface="Calibri" panose="020F0502020204030204" pitchFamily="34" charset="0"/>
                </a:rPr>
                <a:t>ear), xếp hạng (Rating), thời lượng (</a:t>
              </a:r>
              <a:r>
                <a:rPr lang="vi-VN" sz="1400" dirty="0">
                  <a:solidFill>
                    <a:schemeClr val="bg1"/>
                  </a:solidFill>
                  <a:latin typeface="Calibri" panose="020F0502020204030204" pitchFamily="34" charset="0"/>
                  <a:cs typeface="Calibri" panose="020F0502020204030204" pitchFamily="34" charset="0"/>
                </a:rPr>
                <a:t>D</a:t>
              </a:r>
              <a:r>
                <a:rPr lang="vi-VN" sz="1400" b="0" i="0" dirty="0">
                  <a:solidFill>
                    <a:schemeClr val="bg1"/>
                  </a:solidFill>
                  <a:effectLst/>
                  <a:latin typeface="Calibri" panose="020F0502020204030204" pitchFamily="34" charset="0"/>
                  <a:cs typeface="Calibri" panose="020F0502020204030204" pitchFamily="34" charset="0"/>
                </a:rPr>
                <a:t>uration), thể loại (Genres),quốc gia ( Country) và mô tả (Description), của các bộ phim/chương trình truyền hình trong khoảng thời gian từ 2012 – 2023 và chỉ phân tích các bộ phim không bị chặn đối với server Việt Nam.</a:t>
              </a:r>
            </a:p>
            <a:p>
              <a:pPr>
                <a:lnSpc>
                  <a:spcPct val="130000"/>
                </a:lnSpc>
              </a:pPr>
              <a:r>
                <a:rPr lang="vi-VN" sz="1400" dirty="0">
                  <a:solidFill>
                    <a:schemeClr val="bg1"/>
                  </a:solidFill>
                  <a:latin typeface="Calibri" panose="020F0502020204030204" pitchFamily="34" charset="0"/>
                  <a:cs typeface="Calibri" panose="020F0502020204030204" pitchFamily="34" charset="0"/>
                </a:rPr>
                <a:t>     Chỉ số Rating  ban đầu thể hiện độ tuổi  phù hợp cho mỗi bộ phim ( ex: 7+, 10+, … ) . Được mapping về theo chuẩn chỉ số đánh giá phim của Hoa Kỳ.</a:t>
              </a:r>
              <a:endParaRPr lang="en-US" sz="1400" dirty="0">
                <a:solidFill>
                  <a:schemeClr val="bg1"/>
                </a:solidFill>
                <a:latin typeface="Calibri" panose="020F0502020204030204" pitchFamily="34" charset="0"/>
                <a:cs typeface="Calibri" panose="020F0502020204030204" pitchFamily="34" charset="0"/>
              </a:endParaRPr>
            </a:p>
          </p:txBody>
        </p:sp>
        <p:grpSp>
          <p:nvGrpSpPr>
            <p:cNvPr id="69" name="Grupo 68"/>
            <p:cNvGrpSpPr/>
            <p:nvPr/>
          </p:nvGrpSpPr>
          <p:grpSpPr>
            <a:xfrm>
              <a:off x="516062" y="2379216"/>
              <a:ext cx="300259" cy="406668"/>
              <a:chOff x="4333460" y="1249016"/>
              <a:chExt cx="3219131" cy="4359967"/>
            </a:xfrm>
          </p:grpSpPr>
          <p:sp>
            <p:nvSpPr>
              <p:cNvPr id="74" name="Rectangle 1">
                <a:extLst>
                  <a:ext uri="{FF2B5EF4-FFF2-40B4-BE49-F238E27FC236}">
                    <a16:creationId xmlns:a16="http://schemas.microsoft.com/office/drawing/2014/main" id="{4381F7BA-F038-4980-9BDD-366BB60E53F7}"/>
                  </a:ext>
                </a:extLst>
              </p:cNvPr>
              <p:cNvSpPr/>
              <p:nvPr/>
            </p:nvSpPr>
            <p:spPr>
              <a:xfrm>
                <a:off x="4333460" y="1249018"/>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2">
                <a:extLst>
                  <a:ext uri="{FF2B5EF4-FFF2-40B4-BE49-F238E27FC236}">
                    <a16:creationId xmlns:a16="http://schemas.microsoft.com/office/drawing/2014/main" id="{5F428437-D0E8-4A5E-8F0D-779EDE699849}"/>
                  </a:ext>
                </a:extLst>
              </p:cNvPr>
              <p:cNvSpPr/>
              <p:nvPr/>
            </p:nvSpPr>
            <p:spPr>
              <a:xfrm>
                <a:off x="6549120" y="1249016"/>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Parallelogram 3">
                <a:extLst>
                  <a:ext uri="{FF2B5EF4-FFF2-40B4-BE49-F238E27FC236}">
                    <a16:creationId xmlns:a16="http://schemas.microsoft.com/office/drawing/2014/main" id="{D4C674BA-36C1-4ADC-8EA0-748BD1C41583}"/>
                  </a:ext>
                </a:extLst>
              </p:cNvPr>
              <p:cNvSpPr/>
              <p:nvPr/>
            </p:nvSpPr>
            <p:spPr>
              <a:xfrm flipH="1">
                <a:off x="4333460" y="1249016"/>
                <a:ext cx="3219131" cy="4359967"/>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0" name="TextBox 3">
              <a:extLst>
                <a:ext uri="{FF2B5EF4-FFF2-40B4-BE49-F238E27FC236}">
                  <a16:creationId xmlns:a16="http://schemas.microsoft.com/office/drawing/2014/main" id="{C3C17FAC-4649-45DF-8F93-97727ACC2E2E}"/>
                </a:ext>
              </a:extLst>
            </p:cNvPr>
            <p:cNvSpPr txBox="1"/>
            <p:nvPr/>
          </p:nvSpPr>
          <p:spPr>
            <a:xfrm>
              <a:off x="947474" y="2472659"/>
              <a:ext cx="1328750"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Subtitle</a:t>
              </a:r>
              <a:endParaRPr lang="en-US" dirty="0">
                <a:solidFill>
                  <a:schemeClr val="bg1"/>
                </a:solidFill>
                <a:latin typeface="Helvetica" pitchFamily="34" charset="0"/>
                <a:cs typeface="Helvetica" pitchFamily="34" charset="0"/>
              </a:endParaRPr>
            </a:p>
          </p:txBody>
        </p:sp>
        <p:sp>
          <p:nvSpPr>
            <p:cNvPr id="71" name="CuadroTexto 70"/>
            <p:cNvSpPr txBox="1"/>
            <p:nvPr/>
          </p:nvSpPr>
          <p:spPr>
            <a:xfrm>
              <a:off x="382329" y="3288820"/>
              <a:ext cx="1893894" cy="335970"/>
            </a:xfrm>
            <a:prstGeom prst="rect">
              <a:avLst/>
            </a:prstGeom>
            <a:noFill/>
          </p:spPr>
          <p:txBody>
            <a:bodyPr wrap="square" rtlCol="0">
              <a:spAutoFit/>
            </a:bodyPr>
            <a:lstStyle/>
            <a:p>
              <a:r>
                <a:rPr lang="en-US" dirty="0">
                  <a:solidFill>
                    <a:schemeClr val="accent6"/>
                  </a:solidFill>
                </a:rPr>
                <a:t>97% for you</a:t>
              </a:r>
            </a:p>
          </p:txBody>
        </p:sp>
        <p:sp>
          <p:nvSpPr>
            <p:cNvPr id="72" name="Rectángulo 71"/>
            <p:cNvSpPr/>
            <p:nvPr/>
          </p:nvSpPr>
          <p:spPr>
            <a:xfrm>
              <a:off x="1948836" y="3354112"/>
              <a:ext cx="654771" cy="21982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73" name="CuadroTexto 72"/>
            <p:cNvSpPr txBox="1"/>
            <p:nvPr/>
          </p:nvSpPr>
          <p:spPr>
            <a:xfrm>
              <a:off x="2536184" y="3316182"/>
              <a:ext cx="1455937" cy="335970"/>
            </a:xfrm>
            <a:prstGeom prst="rect">
              <a:avLst/>
            </a:prstGeom>
            <a:noFill/>
          </p:spPr>
          <p:txBody>
            <a:bodyPr wrap="square" rtlCol="0">
              <a:spAutoFit/>
            </a:bodyPr>
            <a:lstStyle/>
            <a:p>
              <a:r>
                <a:rPr lang="en-US" dirty="0">
                  <a:solidFill>
                    <a:schemeClr val="bg1"/>
                  </a:solidFill>
                </a:rPr>
                <a:t>2023</a:t>
              </a:r>
            </a:p>
          </p:txBody>
        </p:sp>
      </p:grpSp>
      <p:sp>
        <p:nvSpPr>
          <p:cNvPr id="50" name="TextBox 19">
            <a:extLst>
              <a:ext uri="{FF2B5EF4-FFF2-40B4-BE49-F238E27FC236}">
                <a16:creationId xmlns:a16="http://schemas.microsoft.com/office/drawing/2014/main" id="{0E16908E-ECE1-D5CA-88E5-E07A1CACBC98}"/>
              </a:ext>
            </a:extLst>
          </p:cNvPr>
          <p:cNvSpPr txBox="1"/>
          <p:nvPr/>
        </p:nvSpPr>
        <p:spPr>
          <a:xfrm>
            <a:off x="263438" y="1901897"/>
            <a:ext cx="5032680" cy="646331"/>
          </a:xfrm>
          <a:prstGeom prst="rect">
            <a:avLst/>
          </a:prstGeom>
          <a:noFill/>
        </p:spPr>
        <p:txBody>
          <a:bodyPr wrap="square" rtlCol="0">
            <a:spAutoFit/>
          </a:bodyPr>
          <a:lstStyle/>
          <a:p>
            <a:r>
              <a:rPr lang="en-IN" sz="3600" b="1" dirty="0">
                <a:solidFill>
                  <a:schemeClr val="bg1"/>
                </a:solidFill>
                <a:latin typeface="Helvetica" pitchFamily="34" charset="0"/>
                <a:cs typeface="Helvetica" pitchFamily="34" charset="0"/>
              </a:rPr>
              <a:t>DATA DESCRIPTION</a:t>
            </a:r>
          </a:p>
        </p:txBody>
      </p:sp>
      <p:sp>
        <p:nvSpPr>
          <p:cNvPr id="51" name="CuadroTexto 25">
            <a:extLst>
              <a:ext uri="{FF2B5EF4-FFF2-40B4-BE49-F238E27FC236}">
                <a16:creationId xmlns:a16="http://schemas.microsoft.com/office/drawing/2014/main" id="{95467E14-23CA-728F-AB7B-E35AEFCE13FC}"/>
              </a:ext>
            </a:extLst>
          </p:cNvPr>
          <p:cNvSpPr txBox="1"/>
          <p:nvPr/>
        </p:nvSpPr>
        <p:spPr>
          <a:xfrm>
            <a:off x="410748" y="150790"/>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a:solidFill>
                  <a:srgbClr val="FF0000"/>
                </a:solidFill>
                <a:latin typeface="Bebas Neue" panose="020B0606020202050201" pitchFamily="34" charset="0"/>
              </a:rPr>
              <a:t>Netflix data analysis</a:t>
            </a:r>
          </a:p>
        </p:txBody>
      </p:sp>
      <p:grpSp>
        <p:nvGrpSpPr>
          <p:cNvPr id="52" name="Grupo 26">
            <a:extLst>
              <a:ext uri="{FF2B5EF4-FFF2-40B4-BE49-F238E27FC236}">
                <a16:creationId xmlns:a16="http://schemas.microsoft.com/office/drawing/2014/main" id="{B8A525AA-9569-E07E-B4E1-75927B19C427}"/>
              </a:ext>
            </a:extLst>
          </p:cNvPr>
          <p:cNvGrpSpPr/>
          <p:nvPr/>
        </p:nvGrpSpPr>
        <p:grpSpPr>
          <a:xfrm>
            <a:off x="10651434" y="26504"/>
            <a:ext cx="1370708" cy="372563"/>
            <a:chOff x="10406955" y="294187"/>
            <a:chExt cx="1370708" cy="372563"/>
          </a:xfrm>
        </p:grpSpPr>
        <p:pic>
          <p:nvPicPr>
            <p:cNvPr id="53" name="Picture 2" descr="Netflix smileu profile icon&quot; by Norbert-Sloth | Redbubble">
              <a:extLst>
                <a:ext uri="{FF2B5EF4-FFF2-40B4-BE49-F238E27FC236}">
                  <a16:creationId xmlns:a16="http://schemas.microsoft.com/office/drawing/2014/main" id="{A3EDEF3C-9908-CDD6-D9C5-1191E3CE790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54" name="Triángulo isósceles 28">
              <a:extLst>
                <a:ext uri="{FF2B5EF4-FFF2-40B4-BE49-F238E27FC236}">
                  <a16:creationId xmlns:a16="http://schemas.microsoft.com/office/drawing/2014/main" id="{F3AFECB6-B5B1-EA56-9DE3-C2C9E6F4EA34}"/>
                </a:ext>
              </a:extLst>
            </p:cNvPr>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Search">
              <a:extLst>
                <a:ext uri="{FF2B5EF4-FFF2-40B4-BE49-F238E27FC236}">
                  <a16:creationId xmlns:a16="http://schemas.microsoft.com/office/drawing/2014/main" id="{313F2039-E84B-9488-680B-D9A2CDCB3599}"/>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6" name="Bell">
              <a:extLst>
                <a:ext uri="{FF2B5EF4-FFF2-40B4-BE49-F238E27FC236}">
                  <a16:creationId xmlns:a16="http://schemas.microsoft.com/office/drawing/2014/main" id="{5EA2EFD6-843F-DDD0-4F41-FA327DA22CBE}"/>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7" name="Elipse 31">
              <a:extLst>
                <a:ext uri="{FF2B5EF4-FFF2-40B4-BE49-F238E27FC236}">
                  <a16:creationId xmlns:a16="http://schemas.microsoft.com/office/drawing/2014/main" id="{534146B4-69C5-E95A-64D8-589B3CE9B667}"/>
                </a:ext>
              </a:extLst>
            </p:cNvPr>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sp>
        <p:nvSpPr>
          <p:cNvPr id="4" name="TextBox 3">
            <a:extLst>
              <a:ext uri="{FF2B5EF4-FFF2-40B4-BE49-F238E27FC236}">
                <a16:creationId xmlns:a16="http://schemas.microsoft.com/office/drawing/2014/main" id="{D2D2A52F-B7DC-64E5-BC1D-D2BEA23865C9}"/>
              </a:ext>
            </a:extLst>
          </p:cNvPr>
          <p:cNvSpPr txBox="1"/>
          <p:nvPr/>
        </p:nvSpPr>
        <p:spPr>
          <a:xfrm>
            <a:off x="0" y="-1248658"/>
            <a:ext cx="12192000" cy="1248658"/>
          </a:xfrm>
          <a:prstGeom prst="rect">
            <a:avLst/>
          </a:prstGeom>
          <a:solidFill>
            <a:schemeClr val="tx1"/>
          </a:solidFill>
        </p:spPr>
        <p:txBody>
          <a:bodyPr wrap="square" rtlCol="0">
            <a:spAutoFit/>
          </a:bodyPr>
          <a:lstStyle/>
          <a:p>
            <a:endParaRPr lang="en-VN" dirty="0"/>
          </a:p>
        </p:txBody>
      </p:sp>
      <p:pic>
        <p:nvPicPr>
          <p:cNvPr id="5" name="Marcador de posición de imagen 41">
            <a:extLst>
              <a:ext uri="{FF2B5EF4-FFF2-40B4-BE49-F238E27FC236}">
                <a16:creationId xmlns:a16="http://schemas.microsoft.com/office/drawing/2014/main" id="{45A923FC-71B3-41FD-891C-4619D16B5034}"/>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122" t="341" r="122" b="13655"/>
          <a:stretch/>
        </p:blipFill>
        <p:spPr>
          <a:xfrm>
            <a:off x="4940814" y="898227"/>
            <a:ext cx="7251186" cy="4849982"/>
          </a:xfrm>
        </p:spPr>
      </p:pic>
    </p:spTree>
    <p:extLst>
      <p:ext uri="{BB962C8B-B14F-4D97-AF65-F5344CB8AC3E}">
        <p14:creationId xmlns:p14="http://schemas.microsoft.com/office/powerpoint/2010/main" val="214200914"/>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 name="Grupo 64"/>
          <p:cNvGrpSpPr/>
          <p:nvPr/>
        </p:nvGrpSpPr>
        <p:grpSpPr>
          <a:xfrm>
            <a:off x="410748" y="1097444"/>
            <a:ext cx="5093774" cy="5128595"/>
            <a:chOff x="207809" y="2379216"/>
            <a:chExt cx="5707989" cy="3473373"/>
          </a:xfrm>
        </p:grpSpPr>
        <p:sp>
          <p:nvSpPr>
            <p:cNvPr id="68" name="TextBox 47">
              <a:extLst>
                <a:ext uri="{FF2B5EF4-FFF2-40B4-BE49-F238E27FC236}">
                  <a16:creationId xmlns:a16="http://schemas.microsoft.com/office/drawing/2014/main" id="{A6920CD3-D93F-460E-89A6-BCE43074A5BA}"/>
                </a:ext>
              </a:extLst>
            </p:cNvPr>
            <p:cNvSpPr txBox="1"/>
            <p:nvPr/>
          </p:nvSpPr>
          <p:spPr>
            <a:xfrm>
              <a:off x="207809" y="3908592"/>
              <a:ext cx="5707989" cy="1943997"/>
            </a:xfrm>
            <a:prstGeom prst="rect">
              <a:avLst/>
            </a:prstGeom>
            <a:noFill/>
          </p:spPr>
          <p:txBody>
            <a:bodyPr wrap="square" rtlCol="0">
              <a:spAutoFit/>
            </a:bodyPr>
            <a:lstStyle/>
            <a:p>
              <a:pPr>
                <a:lnSpc>
                  <a:spcPct val="130000"/>
                </a:lnSpc>
              </a:pPr>
              <a:r>
                <a:rPr lang="vi-VN" sz="1400" b="0" i="0" dirty="0">
                  <a:solidFill>
                    <a:schemeClr val="bg1"/>
                  </a:solidFill>
                  <a:effectLst/>
                  <a:latin typeface="Söhne"/>
                </a:rPr>
                <a:t>     Khi xem xét dữ liệu trong năm 2012- 2023, chúng ta có thể thấy rằng  số lượng và tỷ lệ của </a:t>
              </a:r>
              <a:r>
                <a:rPr lang="vi-VN" sz="1400" b="0" i="0">
                  <a:solidFill>
                    <a:schemeClr val="bg1"/>
                  </a:solidFill>
                  <a:effectLst/>
                  <a:latin typeface="Söhne"/>
                </a:rPr>
                <a:t>bộ phim 51.044% </a:t>
              </a:r>
              <a:r>
                <a:rPr lang="vi-VN" sz="1400" b="0" i="0" dirty="0">
                  <a:solidFill>
                    <a:schemeClr val="bg1"/>
                  </a:solidFill>
                  <a:effectLst/>
                  <a:latin typeface="Söhne"/>
                </a:rPr>
                <a:t>(movies) chiếm ưu thế hơn một chút so với chương trình </a:t>
              </a:r>
              <a:r>
                <a:rPr lang="vi-VN" sz="1400" b="0" i="0">
                  <a:solidFill>
                    <a:schemeClr val="bg1"/>
                  </a:solidFill>
                  <a:effectLst/>
                  <a:latin typeface="Söhne"/>
                </a:rPr>
                <a:t>truyền hình 48.956% </a:t>
              </a:r>
              <a:r>
                <a:rPr lang="vi-VN" sz="1400" b="0" i="0" dirty="0">
                  <a:solidFill>
                    <a:schemeClr val="bg1"/>
                  </a:solidFill>
                  <a:effectLst/>
                  <a:latin typeface="Söhne"/>
                </a:rPr>
                <a:t>(TV shows) trong khoảng thời gian 2012-2023.</a:t>
              </a:r>
            </a:p>
            <a:p>
              <a:pPr>
                <a:lnSpc>
                  <a:spcPct val="130000"/>
                </a:lnSpc>
              </a:pPr>
              <a:r>
                <a:rPr lang="vi-VN" sz="1400" dirty="0">
                  <a:solidFill>
                    <a:schemeClr val="bg1"/>
                  </a:solidFill>
                  <a:latin typeface="Söhne"/>
                  <a:cs typeface="Calibri" panose="020F0502020204030204" pitchFamily="34" charset="0"/>
                </a:rPr>
                <a:t>    </a:t>
              </a:r>
              <a:r>
                <a:rPr lang="vi-VN" sz="1400" b="0" i="0" dirty="0">
                  <a:solidFill>
                    <a:schemeClr val="bg1"/>
                  </a:solidFill>
                  <a:effectLst/>
                  <a:latin typeface="Calibri" panose="020F0502020204030204" pitchFamily="34" charset="0"/>
                  <a:cs typeface="Calibri" panose="020F0502020204030204" pitchFamily="34" charset="0"/>
                </a:rPr>
                <a:t>Điều này có thể chỉ ra sự thay đổi trong sự ưa thích của người xem qua thời gian hoặc cách mà Netflix đã điều chỉnh nội dung của họ để đáp ứng nhu cầu của người dùng. Phân tích xu hướng xem phim và chương trình truyền hình trên Netflix theo năm có thể giúp chúng ta hiểu rõ hơn về sự phát triển và thay đổi của thị trường giải trí trực tuyến.</a:t>
              </a:r>
              <a:endParaRPr lang="en-US" sz="1400" dirty="0">
                <a:solidFill>
                  <a:schemeClr val="bg1"/>
                </a:solidFill>
                <a:latin typeface="Calibri" panose="020F0502020204030204" pitchFamily="34" charset="0"/>
                <a:cs typeface="Calibri" panose="020F0502020204030204" pitchFamily="34" charset="0"/>
              </a:endParaRPr>
            </a:p>
          </p:txBody>
        </p:sp>
        <p:grpSp>
          <p:nvGrpSpPr>
            <p:cNvPr id="69" name="Grupo 68"/>
            <p:cNvGrpSpPr/>
            <p:nvPr/>
          </p:nvGrpSpPr>
          <p:grpSpPr>
            <a:xfrm>
              <a:off x="516062" y="2379216"/>
              <a:ext cx="300259" cy="406668"/>
              <a:chOff x="4333460" y="1249016"/>
              <a:chExt cx="3219131" cy="4359967"/>
            </a:xfrm>
          </p:grpSpPr>
          <p:sp>
            <p:nvSpPr>
              <p:cNvPr id="74" name="Rectangle 1">
                <a:extLst>
                  <a:ext uri="{FF2B5EF4-FFF2-40B4-BE49-F238E27FC236}">
                    <a16:creationId xmlns:a16="http://schemas.microsoft.com/office/drawing/2014/main" id="{4381F7BA-F038-4980-9BDD-366BB60E53F7}"/>
                  </a:ext>
                </a:extLst>
              </p:cNvPr>
              <p:cNvSpPr/>
              <p:nvPr/>
            </p:nvSpPr>
            <p:spPr>
              <a:xfrm>
                <a:off x="4333460" y="1249018"/>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2">
                <a:extLst>
                  <a:ext uri="{FF2B5EF4-FFF2-40B4-BE49-F238E27FC236}">
                    <a16:creationId xmlns:a16="http://schemas.microsoft.com/office/drawing/2014/main" id="{5F428437-D0E8-4A5E-8F0D-779EDE699849}"/>
                  </a:ext>
                </a:extLst>
              </p:cNvPr>
              <p:cNvSpPr/>
              <p:nvPr/>
            </p:nvSpPr>
            <p:spPr>
              <a:xfrm>
                <a:off x="6549120" y="1249016"/>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Parallelogram 3">
                <a:extLst>
                  <a:ext uri="{FF2B5EF4-FFF2-40B4-BE49-F238E27FC236}">
                    <a16:creationId xmlns:a16="http://schemas.microsoft.com/office/drawing/2014/main" id="{D4C674BA-36C1-4ADC-8EA0-748BD1C41583}"/>
                  </a:ext>
                </a:extLst>
              </p:cNvPr>
              <p:cNvSpPr/>
              <p:nvPr/>
            </p:nvSpPr>
            <p:spPr>
              <a:xfrm flipH="1">
                <a:off x="4333460" y="1249016"/>
                <a:ext cx="3219131" cy="4359967"/>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0" name="TextBox 3">
              <a:extLst>
                <a:ext uri="{FF2B5EF4-FFF2-40B4-BE49-F238E27FC236}">
                  <a16:creationId xmlns:a16="http://schemas.microsoft.com/office/drawing/2014/main" id="{C3C17FAC-4649-45DF-8F93-97727ACC2E2E}"/>
                </a:ext>
              </a:extLst>
            </p:cNvPr>
            <p:cNvSpPr txBox="1"/>
            <p:nvPr/>
          </p:nvSpPr>
          <p:spPr>
            <a:xfrm>
              <a:off x="947475" y="2472659"/>
              <a:ext cx="970101"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Subtitle</a:t>
              </a:r>
              <a:endParaRPr lang="en-US" dirty="0">
                <a:solidFill>
                  <a:schemeClr val="bg1"/>
                </a:solidFill>
                <a:latin typeface="Helvetica" pitchFamily="34" charset="0"/>
                <a:cs typeface="Helvetica" pitchFamily="34" charset="0"/>
              </a:endParaRPr>
            </a:p>
          </p:txBody>
        </p:sp>
        <p:sp>
          <p:nvSpPr>
            <p:cNvPr id="71" name="CuadroTexto 70"/>
            <p:cNvSpPr txBox="1"/>
            <p:nvPr/>
          </p:nvSpPr>
          <p:spPr>
            <a:xfrm>
              <a:off x="365833" y="3716309"/>
              <a:ext cx="1455937" cy="369332"/>
            </a:xfrm>
            <a:prstGeom prst="rect">
              <a:avLst/>
            </a:prstGeom>
            <a:noFill/>
          </p:spPr>
          <p:txBody>
            <a:bodyPr wrap="square" rtlCol="0">
              <a:spAutoFit/>
            </a:bodyPr>
            <a:lstStyle/>
            <a:p>
              <a:r>
                <a:rPr lang="en-US" dirty="0">
                  <a:solidFill>
                    <a:schemeClr val="accent6"/>
                  </a:solidFill>
                </a:rPr>
                <a:t>97% for you</a:t>
              </a:r>
            </a:p>
          </p:txBody>
        </p:sp>
        <p:sp>
          <p:nvSpPr>
            <p:cNvPr id="72" name="Rectángulo 71"/>
            <p:cNvSpPr/>
            <p:nvPr/>
          </p:nvSpPr>
          <p:spPr>
            <a:xfrm>
              <a:off x="1762216" y="3716309"/>
              <a:ext cx="552026" cy="257452"/>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73" name="CuadroTexto 72"/>
            <p:cNvSpPr txBox="1"/>
            <p:nvPr/>
          </p:nvSpPr>
          <p:spPr>
            <a:xfrm>
              <a:off x="2333835" y="3716309"/>
              <a:ext cx="1455937" cy="335970"/>
            </a:xfrm>
            <a:prstGeom prst="rect">
              <a:avLst/>
            </a:prstGeom>
            <a:noFill/>
          </p:spPr>
          <p:txBody>
            <a:bodyPr wrap="square" rtlCol="0">
              <a:spAutoFit/>
            </a:bodyPr>
            <a:lstStyle/>
            <a:p>
              <a:r>
                <a:rPr lang="en-US" dirty="0">
                  <a:solidFill>
                    <a:schemeClr val="bg1"/>
                  </a:solidFill>
                </a:rPr>
                <a:t>2023</a:t>
              </a:r>
            </a:p>
          </p:txBody>
        </p:sp>
      </p:grpSp>
      <p:sp>
        <p:nvSpPr>
          <p:cNvPr id="50" name="TextBox 19">
            <a:extLst>
              <a:ext uri="{FF2B5EF4-FFF2-40B4-BE49-F238E27FC236}">
                <a16:creationId xmlns:a16="http://schemas.microsoft.com/office/drawing/2014/main" id="{0E16908E-ECE1-D5CA-88E5-E07A1CACBC98}"/>
              </a:ext>
            </a:extLst>
          </p:cNvPr>
          <p:cNvSpPr txBox="1"/>
          <p:nvPr/>
        </p:nvSpPr>
        <p:spPr>
          <a:xfrm>
            <a:off x="551768" y="1636131"/>
            <a:ext cx="4444705" cy="1200329"/>
          </a:xfrm>
          <a:prstGeom prst="rect">
            <a:avLst/>
          </a:prstGeom>
          <a:noFill/>
        </p:spPr>
        <p:txBody>
          <a:bodyPr wrap="square" rtlCol="0">
            <a:spAutoFit/>
          </a:bodyPr>
          <a:lstStyle/>
          <a:p>
            <a:r>
              <a:rPr lang="en-US" sz="3600" b="1" i="0" dirty="0">
                <a:solidFill>
                  <a:schemeClr val="bg1"/>
                </a:solidFill>
                <a:effectLst/>
              </a:rPr>
              <a:t>EXPLORATORY DATA ANALYSIS</a:t>
            </a:r>
            <a:endParaRPr lang="en-IN" sz="3600" b="1" dirty="0">
              <a:solidFill>
                <a:schemeClr val="bg1"/>
              </a:solidFill>
              <a:cs typeface="Helvetica" pitchFamily="34" charset="0"/>
            </a:endParaRPr>
          </a:p>
        </p:txBody>
      </p:sp>
      <p:sp>
        <p:nvSpPr>
          <p:cNvPr id="51" name="CuadroTexto 25">
            <a:extLst>
              <a:ext uri="{FF2B5EF4-FFF2-40B4-BE49-F238E27FC236}">
                <a16:creationId xmlns:a16="http://schemas.microsoft.com/office/drawing/2014/main" id="{95467E14-23CA-728F-AB7B-E35AEFCE13FC}"/>
              </a:ext>
            </a:extLst>
          </p:cNvPr>
          <p:cNvSpPr txBox="1"/>
          <p:nvPr/>
        </p:nvSpPr>
        <p:spPr>
          <a:xfrm>
            <a:off x="410748" y="150790"/>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a:solidFill>
                  <a:srgbClr val="FF0000"/>
                </a:solidFill>
                <a:latin typeface="Bebas Neue" panose="020B0606020202050201" pitchFamily="34" charset="0"/>
              </a:rPr>
              <a:t>Netflix data analysis</a:t>
            </a:r>
          </a:p>
        </p:txBody>
      </p:sp>
      <p:grpSp>
        <p:nvGrpSpPr>
          <p:cNvPr id="52" name="Grupo 26">
            <a:extLst>
              <a:ext uri="{FF2B5EF4-FFF2-40B4-BE49-F238E27FC236}">
                <a16:creationId xmlns:a16="http://schemas.microsoft.com/office/drawing/2014/main" id="{B8A525AA-9569-E07E-B4E1-75927B19C427}"/>
              </a:ext>
            </a:extLst>
          </p:cNvPr>
          <p:cNvGrpSpPr/>
          <p:nvPr/>
        </p:nvGrpSpPr>
        <p:grpSpPr>
          <a:xfrm>
            <a:off x="10651434" y="26504"/>
            <a:ext cx="1370708" cy="372563"/>
            <a:chOff x="10406955" y="294187"/>
            <a:chExt cx="1370708" cy="372563"/>
          </a:xfrm>
        </p:grpSpPr>
        <p:pic>
          <p:nvPicPr>
            <p:cNvPr id="53" name="Picture 2" descr="Netflix smileu profile icon&quot; by Norbert-Sloth | Redbubble">
              <a:extLst>
                <a:ext uri="{FF2B5EF4-FFF2-40B4-BE49-F238E27FC236}">
                  <a16:creationId xmlns:a16="http://schemas.microsoft.com/office/drawing/2014/main" id="{A3EDEF3C-9908-CDD6-D9C5-1191E3CE790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54" name="Triángulo isósceles 28">
              <a:extLst>
                <a:ext uri="{FF2B5EF4-FFF2-40B4-BE49-F238E27FC236}">
                  <a16:creationId xmlns:a16="http://schemas.microsoft.com/office/drawing/2014/main" id="{F3AFECB6-B5B1-EA56-9DE3-C2C9E6F4EA34}"/>
                </a:ext>
              </a:extLst>
            </p:cNvPr>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Search">
              <a:extLst>
                <a:ext uri="{FF2B5EF4-FFF2-40B4-BE49-F238E27FC236}">
                  <a16:creationId xmlns:a16="http://schemas.microsoft.com/office/drawing/2014/main" id="{313F2039-E84B-9488-680B-D9A2CDCB3599}"/>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6" name="Bell">
              <a:extLst>
                <a:ext uri="{FF2B5EF4-FFF2-40B4-BE49-F238E27FC236}">
                  <a16:creationId xmlns:a16="http://schemas.microsoft.com/office/drawing/2014/main" id="{5EA2EFD6-843F-DDD0-4F41-FA327DA22CBE}"/>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7" name="Elipse 31">
              <a:extLst>
                <a:ext uri="{FF2B5EF4-FFF2-40B4-BE49-F238E27FC236}">
                  <a16:creationId xmlns:a16="http://schemas.microsoft.com/office/drawing/2014/main" id="{534146B4-69C5-E95A-64D8-589B3CE9B667}"/>
                </a:ext>
              </a:extLst>
            </p:cNvPr>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sp>
        <p:nvSpPr>
          <p:cNvPr id="4" name="TextBox 3">
            <a:extLst>
              <a:ext uri="{FF2B5EF4-FFF2-40B4-BE49-F238E27FC236}">
                <a16:creationId xmlns:a16="http://schemas.microsoft.com/office/drawing/2014/main" id="{D2D2A52F-B7DC-64E5-BC1D-D2BEA23865C9}"/>
              </a:ext>
            </a:extLst>
          </p:cNvPr>
          <p:cNvSpPr txBox="1"/>
          <p:nvPr/>
        </p:nvSpPr>
        <p:spPr>
          <a:xfrm>
            <a:off x="0" y="-1248658"/>
            <a:ext cx="12192000" cy="1248658"/>
          </a:xfrm>
          <a:prstGeom prst="rect">
            <a:avLst/>
          </a:prstGeom>
          <a:solidFill>
            <a:schemeClr val="tx1"/>
          </a:solidFill>
        </p:spPr>
        <p:txBody>
          <a:bodyPr wrap="square" rtlCol="0">
            <a:spAutoFit/>
          </a:bodyPr>
          <a:lstStyle/>
          <a:p>
            <a:endParaRPr lang="en-VN" dirty="0"/>
          </a:p>
        </p:txBody>
      </p:sp>
      <p:sp>
        <p:nvSpPr>
          <p:cNvPr id="2" name="TextBox 1">
            <a:extLst>
              <a:ext uri="{FF2B5EF4-FFF2-40B4-BE49-F238E27FC236}">
                <a16:creationId xmlns:a16="http://schemas.microsoft.com/office/drawing/2014/main" id="{55120F12-E746-186D-4E7D-78E2F83624E6}"/>
              </a:ext>
            </a:extLst>
          </p:cNvPr>
          <p:cNvSpPr txBox="1"/>
          <p:nvPr/>
        </p:nvSpPr>
        <p:spPr>
          <a:xfrm>
            <a:off x="551769" y="2694051"/>
            <a:ext cx="4332471" cy="461665"/>
          </a:xfrm>
          <a:prstGeom prst="rect">
            <a:avLst/>
          </a:prstGeom>
          <a:noFill/>
        </p:spPr>
        <p:txBody>
          <a:bodyPr wrap="square" rtlCol="0">
            <a:spAutoFit/>
          </a:bodyPr>
          <a:lstStyle/>
          <a:p>
            <a:r>
              <a:rPr lang="en-US" sz="2400" b="1" i="0" dirty="0">
                <a:solidFill>
                  <a:schemeClr val="bg1"/>
                </a:solidFill>
                <a:effectLst/>
              </a:rPr>
              <a:t>Movies Vs TV Shows by year:</a:t>
            </a:r>
            <a:endParaRPr lang="en-VN" sz="2400" dirty="0">
              <a:solidFill>
                <a:schemeClr val="bg1"/>
              </a:solidFill>
            </a:endParaRPr>
          </a:p>
        </p:txBody>
      </p:sp>
      <p:pic>
        <p:nvPicPr>
          <p:cNvPr id="7" name="Picture 6" descr="A graph of a graph showing the number of movies and tv shows&#10;&#10;Description automatically generated">
            <a:extLst>
              <a:ext uri="{FF2B5EF4-FFF2-40B4-BE49-F238E27FC236}">
                <a16:creationId xmlns:a16="http://schemas.microsoft.com/office/drawing/2014/main" id="{D5510A45-0388-C055-610C-5E65FD06F8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3292" y="678919"/>
            <a:ext cx="6014013" cy="3098354"/>
          </a:xfrm>
          <a:prstGeom prst="rect">
            <a:avLst/>
          </a:prstGeom>
        </p:spPr>
      </p:pic>
      <p:pic>
        <p:nvPicPr>
          <p:cNvPr id="8" name="Picture 7">
            <a:extLst>
              <a:ext uri="{FF2B5EF4-FFF2-40B4-BE49-F238E27FC236}">
                <a16:creationId xmlns:a16="http://schemas.microsoft.com/office/drawing/2014/main" id="{690195B3-D9CD-791A-8B38-CC94C8CC771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3777273"/>
            <a:ext cx="4673400" cy="3080727"/>
          </a:xfrm>
          <a:prstGeom prst="rect">
            <a:avLst/>
          </a:prstGeom>
        </p:spPr>
      </p:pic>
    </p:spTree>
    <p:extLst>
      <p:ext uri="{BB962C8B-B14F-4D97-AF65-F5344CB8AC3E}">
        <p14:creationId xmlns:p14="http://schemas.microsoft.com/office/powerpoint/2010/main" val="1917181227"/>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 name="Grupo 64"/>
          <p:cNvGrpSpPr/>
          <p:nvPr/>
        </p:nvGrpSpPr>
        <p:grpSpPr>
          <a:xfrm>
            <a:off x="348292" y="1097444"/>
            <a:ext cx="4749081" cy="4260342"/>
            <a:chOff x="137822" y="2379216"/>
            <a:chExt cx="5321732" cy="2885343"/>
          </a:xfrm>
        </p:grpSpPr>
        <p:sp>
          <p:nvSpPr>
            <p:cNvPr id="68" name="TextBox 47">
              <a:extLst>
                <a:ext uri="{FF2B5EF4-FFF2-40B4-BE49-F238E27FC236}">
                  <a16:creationId xmlns:a16="http://schemas.microsoft.com/office/drawing/2014/main" id="{A6920CD3-D93F-460E-89A6-BCE43074A5BA}"/>
                </a:ext>
              </a:extLst>
            </p:cNvPr>
            <p:cNvSpPr txBox="1"/>
            <p:nvPr/>
          </p:nvSpPr>
          <p:spPr>
            <a:xfrm>
              <a:off x="137822" y="4079253"/>
              <a:ext cx="5321732" cy="1185306"/>
            </a:xfrm>
            <a:prstGeom prst="rect">
              <a:avLst/>
            </a:prstGeom>
            <a:noFill/>
          </p:spPr>
          <p:txBody>
            <a:bodyPr wrap="square" rtlCol="0">
              <a:spAutoFit/>
            </a:bodyPr>
            <a:lstStyle/>
            <a:p>
              <a:pPr>
                <a:lnSpc>
                  <a:spcPct val="130000"/>
                </a:lnSpc>
              </a:pPr>
              <a:r>
                <a:rPr lang="vi-VN" sz="1400" b="0" i="0" dirty="0">
                  <a:solidFill>
                    <a:schemeClr val="bg1"/>
                  </a:solidFill>
                  <a:effectLst/>
                  <a:latin typeface="Söhne"/>
                </a:rPr>
                <a:t>     Sự phân bố theo quốc gia, có thể thấy các bộ phim trên netflix được tổng hợp từ nhiều quốc gia</a:t>
              </a:r>
              <a:r>
                <a:rPr lang="vi-VN" sz="1400" dirty="0">
                  <a:solidFill>
                    <a:schemeClr val="bg1"/>
                  </a:solidFill>
                  <a:latin typeface="Söhne"/>
                </a:rPr>
                <a:t> , không có gì ngạc nhiên khi top 1 ở đây là Hoa Kỳ với 863 bộ phim, cái nôi của nền điện ảnh, kỹ xảo của thế giới, sự phân bố </a:t>
              </a:r>
              <a:r>
                <a:rPr lang="vi-VN" sz="1400" b="0" i="0" dirty="0">
                  <a:solidFill>
                    <a:schemeClr val="bg1"/>
                  </a:solidFill>
                  <a:effectLst/>
                  <a:latin typeface="Söhne"/>
                </a:rPr>
                <a:t>này mang lại sự đa dạng về nội dung và đáp ứng ” khẩu vị “ của nhiều đối tượng khác nhau.</a:t>
              </a:r>
              <a:endParaRPr lang="en-US" sz="1400" dirty="0">
                <a:solidFill>
                  <a:schemeClr val="bg1"/>
                </a:solidFill>
                <a:latin typeface="Calibri" panose="020F0502020204030204" pitchFamily="34" charset="0"/>
                <a:cs typeface="Calibri" panose="020F0502020204030204" pitchFamily="34" charset="0"/>
              </a:endParaRPr>
            </a:p>
          </p:txBody>
        </p:sp>
        <p:grpSp>
          <p:nvGrpSpPr>
            <p:cNvPr id="69" name="Grupo 68"/>
            <p:cNvGrpSpPr/>
            <p:nvPr/>
          </p:nvGrpSpPr>
          <p:grpSpPr>
            <a:xfrm>
              <a:off x="516062" y="2379216"/>
              <a:ext cx="300259" cy="406668"/>
              <a:chOff x="4333460" y="1249016"/>
              <a:chExt cx="3219131" cy="4359967"/>
            </a:xfrm>
          </p:grpSpPr>
          <p:sp>
            <p:nvSpPr>
              <p:cNvPr id="74" name="Rectangle 1">
                <a:extLst>
                  <a:ext uri="{FF2B5EF4-FFF2-40B4-BE49-F238E27FC236}">
                    <a16:creationId xmlns:a16="http://schemas.microsoft.com/office/drawing/2014/main" id="{4381F7BA-F038-4980-9BDD-366BB60E53F7}"/>
                  </a:ext>
                </a:extLst>
              </p:cNvPr>
              <p:cNvSpPr/>
              <p:nvPr/>
            </p:nvSpPr>
            <p:spPr>
              <a:xfrm>
                <a:off x="4333460" y="1249018"/>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2">
                <a:extLst>
                  <a:ext uri="{FF2B5EF4-FFF2-40B4-BE49-F238E27FC236}">
                    <a16:creationId xmlns:a16="http://schemas.microsoft.com/office/drawing/2014/main" id="{5F428437-D0E8-4A5E-8F0D-779EDE699849}"/>
                  </a:ext>
                </a:extLst>
              </p:cNvPr>
              <p:cNvSpPr/>
              <p:nvPr/>
            </p:nvSpPr>
            <p:spPr>
              <a:xfrm>
                <a:off x="6549120" y="1249016"/>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Parallelogram 3">
                <a:extLst>
                  <a:ext uri="{FF2B5EF4-FFF2-40B4-BE49-F238E27FC236}">
                    <a16:creationId xmlns:a16="http://schemas.microsoft.com/office/drawing/2014/main" id="{D4C674BA-36C1-4ADC-8EA0-748BD1C41583}"/>
                  </a:ext>
                </a:extLst>
              </p:cNvPr>
              <p:cNvSpPr/>
              <p:nvPr/>
            </p:nvSpPr>
            <p:spPr>
              <a:xfrm flipH="1">
                <a:off x="4333460" y="1249016"/>
                <a:ext cx="3219131" cy="4359967"/>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0" name="TextBox 3">
              <a:extLst>
                <a:ext uri="{FF2B5EF4-FFF2-40B4-BE49-F238E27FC236}">
                  <a16:creationId xmlns:a16="http://schemas.microsoft.com/office/drawing/2014/main" id="{C3C17FAC-4649-45DF-8F93-97727ACC2E2E}"/>
                </a:ext>
              </a:extLst>
            </p:cNvPr>
            <p:cNvSpPr txBox="1"/>
            <p:nvPr/>
          </p:nvSpPr>
          <p:spPr>
            <a:xfrm>
              <a:off x="947475" y="2472659"/>
              <a:ext cx="970101"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Subtitle</a:t>
              </a:r>
              <a:endParaRPr lang="en-US" dirty="0">
                <a:solidFill>
                  <a:schemeClr val="bg1"/>
                </a:solidFill>
                <a:latin typeface="Helvetica" pitchFamily="34" charset="0"/>
                <a:cs typeface="Helvetica" pitchFamily="34" charset="0"/>
              </a:endParaRPr>
            </a:p>
          </p:txBody>
        </p:sp>
        <p:sp>
          <p:nvSpPr>
            <p:cNvPr id="71" name="CuadroTexto 70"/>
            <p:cNvSpPr txBox="1"/>
            <p:nvPr/>
          </p:nvSpPr>
          <p:spPr>
            <a:xfrm>
              <a:off x="365833" y="3716309"/>
              <a:ext cx="1455937" cy="369332"/>
            </a:xfrm>
            <a:prstGeom prst="rect">
              <a:avLst/>
            </a:prstGeom>
            <a:noFill/>
          </p:spPr>
          <p:txBody>
            <a:bodyPr wrap="square" rtlCol="0">
              <a:spAutoFit/>
            </a:bodyPr>
            <a:lstStyle/>
            <a:p>
              <a:r>
                <a:rPr lang="en-US" dirty="0">
                  <a:solidFill>
                    <a:schemeClr val="accent6"/>
                  </a:solidFill>
                </a:rPr>
                <a:t>97% for you</a:t>
              </a:r>
            </a:p>
          </p:txBody>
        </p:sp>
        <p:sp>
          <p:nvSpPr>
            <p:cNvPr id="72" name="Rectángulo 71"/>
            <p:cNvSpPr/>
            <p:nvPr/>
          </p:nvSpPr>
          <p:spPr>
            <a:xfrm>
              <a:off x="1762216" y="3716309"/>
              <a:ext cx="552026" cy="257452"/>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73" name="CuadroTexto 72"/>
            <p:cNvSpPr txBox="1"/>
            <p:nvPr/>
          </p:nvSpPr>
          <p:spPr>
            <a:xfrm>
              <a:off x="2314242" y="3716309"/>
              <a:ext cx="1455937" cy="335970"/>
            </a:xfrm>
            <a:prstGeom prst="rect">
              <a:avLst/>
            </a:prstGeom>
            <a:noFill/>
          </p:spPr>
          <p:txBody>
            <a:bodyPr wrap="square" rtlCol="0">
              <a:spAutoFit/>
            </a:bodyPr>
            <a:lstStyle/>
            <a:p>
              <a:r>
                <a:rPr lang="en-US" dirty="0">
                  <a:solidFill>
                    <a:schemeClr val="bg1"/>
                  </a:solidFill>
                </a:rPr>
                <a:t>2023</a:t>
              </a:r>
            </a:p>
          </p:txBody>
        </p:sp>
      </p:grpSp>
      <p:sp>
        <p:nvSpPr>
          <p:cNvPr id="50" name="TextBox 19">
            <a:extLst>
              <a:ext uri="{FF2B5EF4-FFF2-40B4-BE49-F238E27FC236}">
                <a16:creationId xmlns:a16="http://schemas.microsoft.com/office/drawing/2014/main" id="{0E16908E-ECE1-D5CA-88E5-E07A1CACBC98}"/>
              </a:ext>
            </a:extLst>
          </p:cNvPr>
          <p:cNvSpPr txBox="1"/>
          <p:nvPr/>
        </p:nvSpPr>
        <p:spPr>
          <a:xfrm>
            <a:off x="551768" y="1636131"/>
            <a:ext cx="4444705" cy="1200329"/>
          </a:xfrm>
          <a:prstGeom prst="rect">
            <a:avLst/>
          </a:prstGeom>
          <a:noFill/>
        </p:spPr>
        <p:txBody>
          <a:bodyPr wrap="square" rtlCol="0">
            <a:spAutoFit/>
          </a:bodyPr>
          <a:lstStyle/>
          <a:p>
            <a:r>
              <a:rPr lang="en-US" sz="3600" b="1" i="0" dirty="0">
                <a:solidFill>
                  <a:schemeClr val="bg1"/>
                </a:solidFill>
                <a:effectLst/>
              </a:rPr>
              <a:t>EXPLORATORY DATA ANALYSIS</a:t>
            </a:r>
            <a:endParaRPr lang="en-IN" sz="3600" b="1" dirty="0">
              <a:solidFill>
                <a:schemeClr val="bg1"/>
              </a:solidFill>
              <a:cs typeface="Helvetica" pitchFamily="34" charset="0"/>
            </a:endParaRPr>
          </a:p>
        </p:txBody>
      </p:sp>
      <p:sp>
        <p:nvSpPr>
          <p:cNvPr id="51" name="CuadroTexto 25">
            <a:extLst>
              <a:ext uri="{FF2B5EF4-FFF2-40B4-BE49-F238E27FC236}">
                <a16:creationId xmlns:a16="http://schemas.microsoft.com/office/drawing/2014/main" id="{95467E14-23CA-728F-AB7B-E35AEFCE13FC}"/>
              </a:ext>
            </a:extLst>
          </p:cNvPr>
          <p:cNvSpPr txBox="1"/>
          <p:nvPr/>
        </p:nvSpPr>
        <p:spPr>
          <a:xfrm>
            <a:off x="410748" y="150790"/>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a:solidFill>
                  <a:srgbClr val="FF0000"/>
                </a:solidFill>
                <a:latin typeface="Bebas Neue" panose="020B0606020202050201" pitchFamily="34" charset="0"/>
              </a:rPr>
              <a:t>Netflix data analysis</a:t>
            </a:r>
          </a:p>
        </p:txBody>
      </p:sp>
      <p:grpSp>
        <p:nvGrpSpPr>
          <p:cNvPr id="52" name="Grupo 26">
            <a:extLst>
              <a:ext uri="{FF2B5EF4-FFF2-40B4-BE49-F238E27FC236}">
                <a16:creationId xmlns:a16="http://schemas.microsoft.com/office/drawing/2014/main" id="{B8A525AA-9569-E07E-B4E1-75927B19C427}"/>
              </a:ext>
            </a:extLst>
          </p:cNvPr>
          <p:cNvGrpSpPr/>
          <p:nvPr/>
        </p:nvGrpSpPr>
        <p:grpSpPr>
          <a:xfrm>
            <a:off x="10651434" y="26504"/>
            <a:ext cx="1370708" cy="372563"/>
            <a:chOff x="10406955" y="294187"/>
            <a:chExt cx="1370708" cy="372563"/>
          </a:xfrm>
        </p:grpSpPr>
        <p:pic>
          <p:nvPicPr>
            <p:cNvPr id="53" name="Picture 2" descr="Netflix smileu profile icon&quot; by Norbert-Sloth | Redbubble">
              <a:extLst>
                <a:ext uri="{FF2B5EF4-FFF2-40B4-BE49-F238E27FC236}">
                  <a16:creationId xmlns:a16="http://schemas.microsoft.com/office/drawing/2014/main" id="{A3EDEF3C-9908-CDD6-D9C5-1191E3CE790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54" name="Triángulo isósceles 28">
              <a:extLst>
                <a:ext uri="{FF2B5EF4-FFF2-40B4-BE49-F238E27FC236}">
                  <a16:creationId xmlns:a16="http://schemas.microsoft.com/office/drawing/2014/main" id="{F3AFECB6-B5B1-EA56-9DE3-C2C9E6F4EA34}"/>
                </a:ext>
              </a:extLst>
            </p:cNvPr>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Search">
              <a:extLst>
                <a:ext uri="{FF2B5EF4-FFF2-40B4-BE49-F238E27FC236}">
                  <a16:creationId xmlns:a16="http://schemas.microsoft.com/office/drawing/2014/main" id="{313F2039-E84B-9488-680B-D9A2CDCB3599}"/>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6" name="Bell">
              <a:extLst>
                <a:ext uri="{FF2B5EF4-FFF2-40B4-BE49-F238E27FC236}">
                  <a16:creationId xmlns:a16="http://schemas.microsoft.com/office/drawing/2014/main" id="{5EA2EFD6-843F-DDD0-4F41-FA327DA22CBE}"/>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7" name="Elipse 31">
              <a:extLst>
                <a:ext uri="{FF2B5EF4-FFF2-40B4-BE49-F238E27FC236}">
                  <a16:creationId xmlns:a16="http://schemas.microsoft.com/office/drawing/2014/main" id="{534146B4-69C5-E95A-64D8-589B3CE9B667}"/>
                </a:ext>
              </a:extLst>
            </p:cNvPr>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sp>
        <p:nvSpPr>
          <p:cNvPr id="4" name="TextBox 3">
            <a:extLst>
              <a:ext uri="{FF2B5EF4-FFF2-40B4-BE49-F238E27FC236}">
                <a16:creationId xmlns:a16="http://schemas.microsoft.com/office/drawing/2014/main" id="{D2D2A52F-B7DC-64E5-BC1D-D2BEA23865C9}"/>
              </a:ext>
            </a:extLst>
          </p:cNvPr>
          <p:cNvSpPr txBox="1"/>
          <p:nvPr/>
        </p:nvSpPr>
        <p:spPr>
          <a:xfrm>
            <a:off x="0" y="-1248658"/>
            <a:ext cx="12192000" cy="1248658"/>
          </a:xfrm>
          <a:prstGeom prst="rect">
            <a:avLst/>
          </a:prstGeom>
          <a:solidFill>
            <a:schemeClr val="tx1"/>
          </a:solidFill>
        </p:spPr>
        <p:txBody>
          <a:bodyPr wrap="square" rtlCol="0">
            <a:spAutoFit/>
          </a:bodyPr>
          <a:lstStyle/>
          <a:p>
            <a:endParaRPr lang="en-VN" dirty="0"/>
          </a:p>
        </p:txBody>
      </p:sp>
      <p:sp>
        <p:nvSpPr>
          <p:cNvPr id="2" name="TextBox 1">
            <a:extLst>
              <a:ext uri="{FF2B5EF4-FFF2-40B4-BE49-F238E27FC236}">
                <a16:creationId xmlns:a16="http://schemas.microsoft.com/office/drawing/2014/main" id="{55120F12-E746-186D-4E7D-78E2F83624E6}"/>
              </a:ext>
            </a:extLst>
          </p:cNvPr>
          <p:cNvSpPr txBox="1"/>
          <p:nvPr/>
        </p:nvSpPr>
        <p:spPr>
          <a:xfrm>
            <a:off x="551769" y="2694051"/>
            <a:ext cx="4332471" cy="461665"/>
          </a:xfrm>
          <a:prstGeom prst="rect">
            <a:avLst/>
          </a:prstGeom>
          <a:noFill/>
        </p:spPr>
        <p:txBody>
          <a:bodyPr wrap="square" rtlCol="0">
            <a:spAutoFit/>
          </a:bodyPr>
          <a:lstStyle/>
          <a:p>
            <a:r>
              <a:rPr lang="en-US" sz="2400" b="1" i="0" dirty="0">
                <a:solidFill>
                  <a:schemeClr val="bg1"/>
                </a:solidFill>
                <a:effectLst/>
              </a:rPr>
              <a:t>Movies Vs TV Shows by </a:t>
            </a:r>
            <a:r>
              <a:rPr lang="en-US" sz="2400" b="1" dirty="0">
                <a:solidFill>
                  <a:schemeClr val="bg1"/>
                </a:solidFill>
              </a:rPr>
              <a:t>country</a:t>
            </a:r>
            <a:r>
              <a:rPr lang="en-US" sz="2400" b="1" i="0" dirty="0">
                <a:solidFill>
                  <a:schemeClr val="bg1"/>
                </a:solidFill>
                <a:effectLst/>
              </a:rPr>
              <a:t>:</a:t>
            </a:r>
            <a:endParaRPr lang="en-VN" sz="2400" dirty="0">
              <a:solidFill>
                <a:schemeClr val="bg1"/>
              </a:solidFill>
            </a:endParaRPr>
          </a:p>
        </p:txBody>
      </p:sp>
      <p:pic>
        <p:nvPicPr>
          <p:cNvPr id="7" name="Picture 6">
            <a:extLst>
              <a:ext uri="{FF2B5EF4-FFF2-40B4-BE49-F238E27FC236}">
                <a16:creationId xmlns:a16="http://schemas.microsoft.com/office/drawing/2014/main" id="{D5510A45-0388-C055-610C-5E65FD06F8A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097373" y="850978"/>
            <a:ext cx="7081936" cy="5315921"/>
          </a:xfrm>
          <a:prstGeom prst="rect">
            <a:avLst/>
          </a:prstGeom>
        </p:spPr>
      </p:pic>
    </p:spTree>
    <p:extLst>
      <p:ext uri="{BB962C8B-B14F-4D97-AF65-F5344CB8AC3E}">
        <p14:creationId xmlns:p14="http://schemas.microsoft.com/office/powerpoint/2010/main" val="1426496776"/>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 name="Grupo 64"/>
          <p:cNvGrpSpPr/>
          <p:nvPr/>
        </p:nvGrpSpPr>
        <p:grpSpPr>
          <a:xfrm>
            <a:off x="513857" y="1097445"/>
            <a:ext cx="3243583" cy="4265098"/>
            <a:chOff x="325579" y="2379216"/>
            <a:chExt cx="3243583" cy="2888564"/>
          </a:xfrm>
        </p:grpSpPr>
        <p:sp>
          <p:nvSpPr>
            <p:cNvPr id="68" name="TextBox 47">
              <a:extLst>
                <a:ext uri="{FF2B5EF4-FFF2-40B4-BE49-F238E27FC236}">
                  <a16:creationId xmlns:a16="http://schemas.microsoft.com/office/drawing/2014/main" id="{A6920CD3-D93F-460E-89A6-BCE43074A5BA}"/>
                </a:ext>
              </a:extLst>
            </p:cNvPr>
            <p:cNvSpPr txBox="1"/>
            <p:nvPr/>
          </p:nvSpPr>
          <p:spPr>
            <a:xfrm>
              <a:off x="325579" y="4037963"/>
              <a:ext cx="2896673" cy="1229817"/>
            </a:xfrm>
            <a:prstGeom prst="rect">
              <a:avLst/>
            </a:prstGeom>
            <a:noFill/>
          </p:spPr>
          <p:txBody>
            <a:bodyPr wrap="square" rtlCol="0">
              <a:spAutoFit/>
            </a:bodyPr>
            <a:lstStyle/>
            <a:p>
              <a:pPr algn="l"/>
              <a:r>
                <a:rPr lang="vi-VN" sz="1400" b="0" i="0" dirty="0">
                  <a:solidFill>
                    <a:schemeClr val="bg1"/>
                  </a:solidFill>
                  <a:effectLst/>
                  <a:latin typeface="Calibri" panose="020F0502020204030204" pitchFamily="34" charset="0"/>
                  <a:cs typeface="Calibri" panose="020F0502020204030204" pitchFamily="34" charset="0"/>
                </a:rPr>
                <a:t>    Các bộ phim và chương trình truyền hình chủ yếu tập trung vào các thể loại như hài kịch (Stand-up Comedy), các thể loại phim tình cảm (Dramas), và phim hoạt hình (Cartoons). Các thể loại này thường có sự hấp dẫn rộng rãi và thu hút nhiều khán giả trên toàn thế giới.</a:t>
              </a:r>
              <a:endParaRPr lang="en-US" sz="1400" dirty="0">
                <a:solidFill>
                  <a:schemeClr val="bg1"/>
                </a:solidFill>
                <a:latin typeface="Calibri" panose="020F0502020204030204" pitchFamily="34" charset="0"/>
                <a:cs typeface="Calibri" panose="020F0502020204030204" pitchFamily="34" charset="0"/>
              </a:endParaRPr>
            </a:p>
          </p:txBody>
        </p:sp>
        <p:grpSp>
          <p:nvGrpSpPr>
            <p:cNvPr id="69" name="Grupo 68"/>
            <p:cNvGrpSpPr/>
            <p:nvPr/>
          </p:nvGrpSpPr>
          <p:grpSpPr>
            <a:xfrm>
              <a:off x="516062" y="2379216"/>
              <a:ext cx="300259" cy="406668"/>
              <a:chOff x="4333460" y="1249016"/>
              <a:chExt cx="3219131" cy="4359967"/>
            </a:xfrm>
          </p:grpSpPr>
          <p:sp>
            <p:nvSpPr>
              <p:cNvPr id="74" name="Rectangle 1">
                <a:extLst>
                  <a:ext uri="{FF2B5EF4-FFF2-40B4-BE49-F238E27FC236}">
                    <a16:creationId xmlns:a16="http://schemas.microsoft.com/office/drawing/2014/main" id="{4381F7BA-F038-4980-9BDD-366BB60E53F7}"/>
                  </a:ext>
                </a:extLst>
              </p:cNvPr>
              <p:cNvSpPr/>
              <p:nvPr/>
            </p:nvSpPr>
            <p:spPr>
              <a:xfrm>
                <a:off x="4333460" y="1249018"/>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2">
                <a:extLst>
                  <a:ext uri="{FF2B5EF4-FFF2-40B4-BE49-F238E27FC236}">
                    <a16:creationId xmlns:a16="http://schemas.microsoft.com/office/drawing/2014/main" id="{5F428437-D0E8-4A5E-8F0D-779EDE699849}"/>
                  </a:ext>
                </a:extLst>
              </p:cNvPr>
              <p:cNvSpPr/>
              <p:nvPr/>
            </p:nvSpPr>
            <p:spPr>
              <a:xfrm>
                <a:off x="6549120" y="1249016"/>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Parallelogram 3">
                <a:extLst>
                  <a:ext uri="{FF2B5EF4-FFF2-40B4-BE49-F238E27FC236}">
                    <a16:creationId xmlns:a16="http://schemas.microsoft.com/office/drawing/2014/main" id="{D4C674BA-36C1-4ADC-8EA0-748BD1C41583}"/>
                  </a:ext>
                </a:extLst>
              </p:cNvPr>
              <p:cNvSpPr/>
              <p:nvPr/>
            </p:nvSpPr>
            <p:spPr>
              <a:xfrm flipH="1">
                <a:off x="4333460" y="1249016"/>
                <a:ext cx="3219131" cy="4359967"/>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0" name="TextBox 3">
              <a:extLst>
                <a:ext uri="{FF2B5EF4-FFF2-40B4-BE49-F238E27FC236}">
                  <a16:creationId xmlns:a16="http://schemas.microsoft.com/office/drawing/2014/main" id="{C3C17FAC-4649-45DF-8F93-97727ACC2E2E}"/>
                </a:ext>
              </a:extLst>
            </p:cNvPr>
            <p:cNvSpPr txBox="1"/>
            <p:nvPr/>
          </p:nvSpPr>
          <p:spPr>
            <a:xfrm>
              <a:off x="947475" y="2472659"/>
              <a:ext cx="970101"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Subtitle</a:t>
              </a:r>
              <a:endParaRPr lang="en-US" dirty="0">
                <a:solidFill>
                  <a:schemeClr val="bg1"/>
                </a:solidFill>
                <a:latin typeface="Helvetica" pitchFamily="34" charset="0"/>
                <a:cs typeface="Helvetica" pitchFamily="34" charset="0"/>
              </a:endParaRPr>
            </a:p>
          </p:txBody>
        </p:sp>
        <p:sp>
          <p:nvSpPr>
            <p:cNvPr id="71" name="CuadroTexto 70"/>
            <p:cNvSpPr txBox="1"/>
            <p:nvPr/>
          </p:nvSpPr>
          <p:spPr>
            <a:xfrm>
              <a:off x="331231" y="3788514"/>
              <a:ext cx="1455937" cy="369332"/>
            </a:xfrm>
            <a:prstGeom prst="rect">
              <a:avLst/>
            </a:prstGeom>
            <a:noFill/>
          </p:spPr>
          <p:txBody>
            <a:bodyPr wrap="square" rtlCol="0">
              <a:spAutoFit/>
            </a:bodyPr>
            <a:lstStyle/>
            <a:p>
              <a:r>
                <a:rPr lang="en-US" dirty="0">
                  <a:solidFill>
                    <a:schemeClr val="accent6"/>
                  </a:solidFill>
                </a:rPr>
                <a:t>97% for you</a:t>
              </a:r>
            </a:p>
          </p:txBody>
        </p:sp>
        <p:sp>
          <p:nvSpPr>
            <p:cNvPr id="72" name="Rectángulo 71"/>
            <p:cNvSpPr/>
            <p:nvPr/>
          </p:nvSpPr>
          <p:spPr>
            <a:xfrm>
              <a:off x="1602404" y="3806186"/>
              <a:ext cx="464669" cy="257452"/>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73" name="CuadroTexto 72"/>
            <p:cNvSpPr txBox="1"/>
            <p:nvPr/>
          </p:nvSpPr>
          <p:spPr>
            <a:xfrm>
              <a:off x="2113225" y="3792940"/>
              <a:ext cx="1455937" cy="335970"/>
            </a:xfrm>
            <a:prstGeom prst="rect">
              <a:avLst/>
            </a:prstGeom>
            <a:noFill/>
          </p:spPr>
          <p:txBody>
            <a:bodyPr wrap="square" rtlCol="0">
              <a:spAutoFit/>
            </a:bodyPr>
            <a:lstStyle/>
            <a:p>
              <a:r>
                <a:rPr lang="en-US" dirty="0">
                  <a:solidFill>
                    <a:schemeClr val="bg1"/>
                  </a:solidFill>
                </a:rPr>
                <a:t>2023</a:t>
              </a:r>
            </a:p>
          </p:txBody>
        </p:sp>
      </p:grpSp>
      <p:sp>
        <p:nvSpPr>
          <p:cNvPr id="50" name="TextBox 19">
            <a:extLst>
              <a:ext uri="{FF2B5EF4-FFF2-40B4-BE49-F238E27FC236}">
                <a16:creationId xmlns:a16="http://schemas.microsoft.com/office/drawing/2014/main" id="{0E16908E-ECE1-D5CA-88E5-E07A1CACBC98}"/>
              </a:ext>
            </a:extLst>
          </p:cNvPr>
          <p:cNvSpPr txBox="1"/>
          <p:nvPr/>
        </p:nvSpPr>
        <p:spPr>
          <a:xfrm>
            <a:off x="532326" y="1663918"/>
            <a:ext cx="6033573" cy="1200329"/>
          </a:xfrm>
          <a:prstGeom prst="rect">
            <a:avLst/>
          </a:prstGeom>
          <a:noFill/>
        </p:spPr>
        <p:txBody>
          <a:bodyPr wrap="square" rtlCol="0">
            <a:spAutoFit/>
          </a:bodyPr>
          <a:lstStyle/>
          <a:p>
            <a:r>
              <a:rPr lang="en-US" sz="3600" b="1" i="0" dirty="0">
                <a:solidFill>
                  <a:schemeClr val="bg1"/>
                </a:solidFill>
                <a:effectLst/>
              </a:rPr>
              <a:t>EXPLORATORY</a:t>
            </a:r>
          </a:p>
          <a:p>
            <a:r>
              <a:rPr lang="en-US" sz="3600" b="1" i="0" dirty="0">
                <a:solidFill>
                  <a:schemeClr val="bg1"/>
                </a:solidFill>
                <a:effectLst/>
              </a:rPr>
              <a:t>DATA ANALYSIS</a:t>
            </a:r>
            <a:endParaRPr lang="en-IN" sz="3600" b="1" dirty="0">
              <a:solidFill>
                <a:schemeClr val="bg1"/>
              </a:solidFill>
              <a:cs typeface="Helvetica" pitchFamily="34" charset="0"/>
            </a:endParaRPr>
          </a:p>
        </p:txBody>
      </p:sp>
      <p:sp>
        <p:nvSpPr>
          <p:cNvPr id="51" name="CuadroTexto 25">
            <a:extLst>
              <a:ext uri="{FF2B5EF4-FFF2-40B4-BE49-F238E27FC236}">
                <a16:creationId xmlns:a16="http://schemas.microsoft.com/office/drawing/2014/main" id="{95467E14-23CA-728F-AB7B-E35AEFCE13FC}"/>
              </a:ext>
            </a:extLst>
          </p:cNvPr>
          <p:cNvSpPr txBox="1"/>
          <p:nvPr/>
        </p:nvSpPr>
        <p:spPr>
          <a:xfrm>
            <a:off x="410748" y="150790"/>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a:solidFill>
                  <a:srgbClr val="FF0000"/>
                </a:solidFill>
                <a:latin typeface="Bebas Neue" panose="020B0606020202050201" pitchFamily="34" charset="0"/>
              </a:rPr>
              <a:t>Netflix data analysis</a:t>
            </a:r>
          </a:p>
        </p:txBody>
      </p:sp>
      <p:grpSp>
        <p:nvGrpSpPr>
          <p:cNvPr id="52" name="Grupo 26">
            <a:extLst>
              <a:ext uri="{FF2B5EF4-FFF2-40B4-BE49-F238E27FC236}">
                <a16:creationId xmlns:a16="http://schemas.microsoft.com/office/drawing/2014/main" id="{B8A525AA-9569-E07E-B4E1-75927B19C427}"/>
              </a:ext>
            </a:extLst>
          </p:cNvPr>
          <p:cNvGrpSpPr/>
          <p:nvPr/>
        </p:nvGrpSpPr>
        <p:grpSpPr>
          <a:xfrm>
            <a:off x="10651434" y="26504"/>
            <a:ext cx="1370708" cy="372563"/>
            <a:chOff x="10406955" y="294187"/>
            <a:chExt cx="1370708" cy="372563"/>
          </a:xfrm>
        </p:grpSpPr>
        <p:pic>
          <p:nvPicPr>
            <p:cNvPr id="53" name="Picture 2" descr="Netflix smileu profile icon&quot; by Norbert-Sloth | Redbubble">
              <a:extLst>
                <a:ext uri="{FF2B5EF4-FFF2-40B4-BE49-F238E27FC236}">
                  <a16:creationId xmlns:a16="http://schemas.microsoft.com/office/drawing/2014/main" id="{A3EDEF3C-9908-CDD6-D9C5-1191E3CE790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54" name="Triángulo isósceles 28">
              <a:extLst>
                <a:ext uri="{FF2B5EF4-FFF2-40B4-BE49-F238E27FC236}">
                  <a16:creationId xmlns:a16="http://schemas.microsoft.com/office/drawing/2014/main" id="{F3AFECB6-B5B1-EA56-9DE3-C2C9E6F4EA34}"/>
                </a:ext>
              </a:extLst>
            </p:cNvPr>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Search">
              <a:extLst>
                <a:ext uri="{FF2B5EF4-FFF2-40B4-BE49-F238E27FC236}">
                  <a16:creationId xmlns:a16="http://schemas.microsoft.com/office/drawing/2014/main" id="{313F2039-E84B-9488-680B-D9A2CDCB3599}"/>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6" name="Bell">
              <a:extLst>
                <a:ext uri="{FF2B5EF4-FFF2-40B4-BE49-F238E27FC236}">
                  <a16:creationId xmlns:a16="http://schemas.microsoft.com/office/drawing/2014/main" id="{5EA2EFD6-843F-DDD0-4F41-FA327DA22CBE}"/>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7" name="Elipse 31">
              <a:extLst>
                <a:ext uri="{FF2B5EF4-FFF2-40B4-BE49-F238E27FC236}">
                  <a16:creationId xmlns:a16="http://schemas.microsoft.com/office/drawing/2014/main" id="{534146B4-69C5-E95A-64D8-589B3CE9B667}"/>
                </a:ext>
              </a:extLst>
            </p:cNvPr>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sp>
        <p:nvSpPr>
          <p:cNvPr id="4" name="TextBox 3">
            <a:extLst>
              <a:ext uri="{FF2B5EF4-FFF2-40B4-BE49-F238E27FC236}">
                <a16:creationId xmlns:a16="http://schemas.microsoft.com/office/drawing/2014/main" id="{D2D2A52F-B7DC-64E5-BC1D-D2BEA23865C9}"/>
              </a:ext>
            </a:extLst>
          </p:cNvPr>
          <p:cNvSpPr txBox="1"/>
          <p:nvPr/>
        </p:nvSpPr>
        <p:spPr>
          <a:xfrm>
            <a:off x="0" y="-1248658"/>
            <a:ext cx="12192000" cy="1248658"/>
          </a:xfrm>
          <a:prstGeom prst="rect">
            <a:avLst/>
          </a:prstGeom>
          <a:solidFill>
            <a:schemeClr val="tx1"/>
          </a:solidFill>
        </p:spPr>
        <p:txBody>
          <a:bodyPr wrap="square" rtlCol="0">
            <a:spAutoFit/>
          </a:bodyPr>
          <a:lstStyle/>
          <a:p>
            <a:endParaRPr lang="en-VN" dirty="0"/>
          </a:p>
        </p:txBody>
      </p:sp>
      <p:sp>
        <p:nvSpPr>
          <p:cNvPr id="2" name="TextBox 1">
            <a:extLst>
              <a:ext uri="{FF2B5EF4-FFF2-40B4-BE49-F238E27FC236}">
                <a16:creationId xmlns:a16="http://schemas.microsoft.com/office/drawing/2014/main" id="{55120F12-E746-186D-4E7D-78E2F83624E6}"/>
              </a:ext>
            </a:extLst>
          </p:cNvPr>
          <p:cNvSpPr txBox="1"/>
          <p:nvPr/>
        </p:nvSpPr>
        <p:spPr>
          <a:xfrm>
            <a:off x="471938" y="2744811"/>
            <a:ext cx="5429931" cy="461665"/>
          </a:xfrm>
          <a:prstGeom prst="rect">
            <a:avLst/>
          </a:prstGeom>
          <a:noFill/>
        </p:spPr>
        <p:txBody>
          <a:bodyPr wrap="square" rtlCol="0">
            <a:spAutoFit/>
          </a:bodyPr>
          <a:lstStyle/>
          <a:p>
            <a:pPr algn="l" fontAlgn="auto"/>
            <a:r>
              <a:rPr lang="en-US" sz="2400" b="1" i="0" dirty="0">
                <a:solidFill>
                  <a:schemeClr val="bg1"/>
                </a:solidFill>
                <a:effectLst/>
              </a:rPr>
              <a:t> Top Genres :</a:t>
            </a:r>
            <a:endParaRPr lang="en-US" sz="2400" b="0" i="0" dirty="0">
              <a:solidFill>
                <a:schemeClr val="bg1"/>
              </a:solidFill>
              <a:effectLst/>
            </a:endParaRPr>
          </a:p>
        </p:txBody>
      </p:sp>
      <p:pic>
        <p:nvPicPr>
          <p:cNvPr id="8" name="Picture 7" descr="A screenshot of a graph&#10;&#10;Description automatically generated">
            <a:extLst>
              <a:ext uri="{FF2B5EF4-FFF2-40B4-BE49-F238E27FC236}">
                <a16:creationId xmlns:a16="http://schemas.microsoft.com/office/drawing/2014/main" id="{197FA030-EE71-DA10-DEEB-32DF36BCF1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49742" y="471483"/>
            <a:ext cx="7772400" cy="5234769"/>
          </a:xfrm>
          <a:prstGeom prst="rect">
            <a:avLst/>
          </a:prstGeom>
        </p:spPr>
      </p:pic>
    </p:spTree>
    <p:extLst>
      <p:ext uri="{BB962C8B-B14F-4D97-AF65-F5344CB8AC3E}">
        <p14:creationId xmlns:p14="http://schemas.microsoft.com/office/powerpoint/2010/main" val="3154043602"/>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 name="Grupo 64"/>
          <p:cNvGrpSpPr/>
          <p:nvPr/>
        </p:nvGrpSpPr>
        <p:grpSpPr>
          <a:xfrm>
            <a:off x="513857" y="1097445"/>
            <a:ext cx="3243583" cy="4695985"/>
            <a:chOff x="325579" y="2379216"/>
            <a:chExt cx="3243583" cy="3180385"/>
          </a:xfrm>
        </p:grpSpPr>
        <p:sp>
          <p:nvSpPr>
            <p:cNvPr id="68" name="TextBox 47">
              <a:extLst>
                <a:ext uri="{FF2B5EF4-FFF2-40B4-BE49-F238E27FC236}">
                  <a16:creationId xmlns:a16="http://schemas.microsoft.com/office/drawing/2014/main" id="{A6920CD3-D93F-460E-89A6-BCE43074A5BA}"/>
                </a:ext>
              </a:extLst>
            </p:cNvPr>
            <p:cNvSpPr txBox="1"/>
            <p:nvPr/>
          </p:nvSpPr>
          <p:spPr>
            <a:xfrm>
              <a:off x="325579" y="4037963"/>
              <a:ext cx="2896673" cy="1521638"/>
            </a:xfrm>
            <a:prstGeom prst="rect">
              <a:avLst/>
            </a:prstGeom>
            <a:noFill/>
          </p:spPr>
          <p:txBody>
            <a:bodyPr wrap="square" rtlCol="0">
              <a:spAutoFit/>
            </a:bodyPr>
            <a:lstStyle/>
            <a:p>
              <a:pPr algn="l"/>
              <a:r>
                <a:rPr lang="vi-VN" sz="1400" b="0" i="0" dirty="0">
                  <a:solidFill>
                    <a:schemeClr val="bg1"/>
                  </a:solidFill>
                  <a:effectLst/>
                  <a:latin typeface="Calibri" panose="020F0502020204030204" pitchFamily="34" charset="0"/>
                  <a:cs typeface="Calibri" panose="020F0502020204030204" pitchFamily="34" charset="0"/>
                </a:rPr>
                <a:t>    Xếp hạng cao nhất là TV-14  tức phù hợp cho độ tuổi 16+ trên Netflix.</a:t>
              </a:r>
            </a:p>
            <a:p>
              <a:pPr algn="l"/>
              <a:r>
                <a:rPr lang="vi-VN" sz="1400" b="0" i="0" dirty="0">
                  <a:solidFill>
                    <a:schemeClr val="bg1"/>
                  </a:solidFill>
                  <a:effectLst/>
                  <a:latin typeface="Calibri" panose="020F0502020204030204" pitchFamily="34" charset="0"/>
                  <a:cs typeface="Calibri" panose="020F0502020204030204" pitchFamily="34" charset="0"/>
                </a:rPr>
                <a:t>   Sự phổ biến của các xếp hạng này có thể phản ánh sự đa dạng của nội dung trên nền tảng Netflix, vì họ cung cấp nhiều lựa chọn cho các đối tượng khán giả khác nhau, từ người trưởng thành đến gia đình và trẻ em.</a:t>
              </a:r>
              <a:r>
                <a:rPr lang="vi-VN" sz="1400" b="0" i="0" dirty="0">
                  <a:solidFill>
                    <a:srgbClr val="374151"/>
                  </a:solidFill>
                  <a:effectLst/>
                  <a:latin typeface="Söhne"/>
                </a:rPr>
                <a:t>.</a:t>
              </a:r>
              <a:r>
                <a:rPr lang="vi-VN" sz="1400" b="0" i="0" dirty="0">
                  <a:solidFill>
                    <a:schemeClr val="bg1"/>
                  </a:solidFill>
                  <a:effectLst/>
                  <a:latin typeface="Calibri" panose="020F0502020204030204" pitchFamily="34" charset="0"/>
                  <a:cs typeface="Calibri" panose="020F0502020204030204" pitchFamily="34" charset="0"/>
                </a:rPr>
                <a:t> </a:t>
              </a:r>
            </a:p>
            <a:p>
              <a:pPr algn="l"/>
              <a:endParaRPr lang="en-US" sz="1400" dirty="0">
                <a:solidFill>
                  <a:schemeClr val="bg1"/>
                </a:solidFill>
                <a:latin typeface="Calibri" panose="020F0502020204030204" pitchFamily="34" charset="0"/>
                <a:cs typeface="Calibri" panose="020F0502020204030204" pitchFamily="34" charset="0"/>
              </a:endParaRPr>
            </a:p>
          </p:txBody>
        </p:sp>
        <p:grpSp>
          <p:nvGrpSpPr>
            <p:cNvPr id="69" name="Grupo 68"/>
            <p:cNvGrpSpPr/>
            <p:nvPr/>
          </p:nvGrpSpPr>
          <p:grpSpPr>
            <a:xfrm>
              <a:off x="516062" y="2379216"/>
              <a:ext cx="300259" cy="406668"/>
              <a:chOff x="4333460" y="1249016"/>
              <a:chExt cx="3219131" cy="4359967"/>
            </a:xfrm>
          </p:grpSpPr>
          <p:sp>
            <p:nvSpPr>
              <p:cNvPr id="74" name="Rectangle 1">
                <a:extLst>
                  <a:ext uri="{FF2B5EF4-FFF2-40B4-BE49-F238E27FC236}">
                    <a16:creationId xmlns:a16="http://schemas.microsoft.com/office/drawing/2014/main" id="{4381F7BA-F038-4980-9BDD-366BB60E53F7}"/>
                  </a:ext>
                </a:extLst>
              </p:cNvPr>
              <p:cNvSpPr/>
              <p:nvPr/>
            </p:nvSpPr>
            <p:spPr>
              <a:xfrm>
                <a:off x="4333460" y="1249018"/>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2">
                <a:extLst>
                  <a:ext uri="{FF2B5EF4-FFF2-40B4-BE49-F238E27FC236}">
                    <a16:creationId xmlns:a16="http://schemas.microsoft.com/office/drawing/2014/main" id="{5F428437-D0E8-4A5E-8F0D-779EDE699849}"/>
                  </a:ext>
                </a:extLst>
              </p:cNvPr>
              <p:cNvSpPr/>
              <p:nvPr/>
            </p:nvSpPr>
            <p:spPr>
              <a:xfrm>
                <a:off x="6549120" y="1249016"/>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Parallelogram 3">
                <a:extLst>
                  <a:ext uri="{FF2B5EF4-FFF2-40B4-BE49-F238E27FC236}">
                    <a16:creationId xmlns:a16="http://schemas.microsoft.com/office/drawing/2014/main" id="{D4C674BA-36C1-4ADC-8EA0-748BD1C41583}"/>
                  </a:ext>
                </a:extLst>
              </p:cNvPr>
              <p:cNvSpPr/>
              <p:nvPr/>
            </p:nvSpPr>
            <p:spPr>
              <a:xfrm flipH="1">
                <a:off x="4333460" y="1249016"/>
                <a:ext cx="3219131" cy="4359967"/>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0" name="TextBox 3">
              <a:extLst>
                <a:ext uri="{FF2B5EF4-FFF2-40B4-BE49-F238E27FC236}">
                  <a16:creationId xmlns:a16="http://schemas.microsoft.com/office/drawing/2014/main" id="{C3C17FAC-4649-45DF-8F93-97727ACC2E2E}"/>
                </a:ext>
              </a:extLst>
            </p:cNvPr>
            <p:cNvSpPr txBox="1"/>
            <p:nvPr/>
          </p:nvSpPr>
          <p:spPr>
            <a:xfrm>
              <a:off x="947475" y="2472659"/>
              <a:ext cx="970101"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Subtitle</a:t>
              </a:r>
              <a:endParaRPr lang="en-US" dirty="0">
                <a:solidFill>
                  <a:schemeClr val="bg1"/>
                </a:solidFill>
                <a:latin typeface="Helvetica" pitchFamily="34" charset="0"/>
                <a:cs typeface="Helvetica" pitchFamily="34" charset="0"/>
              </a:endParaRPr>
            </a:p>
          </p:txBody>
        </p:sp>
        <p:sp>
          <p:nvSpPr>
            <p:cNvPr id="71" name="CuadroTexto 70"/>
            <p:cNvSpPr txBox="1"/>
            <p:nvPr/>
          </p:nvSpPr>
          <p:spPr>
            <a:xfrm>
              <a:off x="331231" y="3788514"/>
              <a:ext cx="1455937" cy="369332"/>
            </a:xfrm>
            <a:prstGeom prst="rect">
              <a:avLst/>
            </a:prstGeom>
            <a:noFill/>
          </p:spPr>
          <p:txBody>
            <a:bodyPr wrap="square" rtlCol="0">
              <a:spAutoFit/>
            </a:bodyPr>
            <a:lstStyle/>
            <a:p>
              <a:r>
                <a:rPr lang="en-US" dirty="0">
                  <a:solidFill>
                    <a:schemeClr val="accent6"/>
                  </a:solidFill>
                </a:rPr>
                <a:t>97% for you</a:t>
              </a:r>
            </a:p>
          </p:txBody>
        </p:sp>
        <p:sp>
          <p:nvSpPr>
            <p:cNvPr id="72" name="Rectángulo 71"/>
            <p:cNvSpPr/>
            <p:nvPr/>
          </p:nvSpPr>
          <p:spPr>
            <a:xfrm>
              <a:off x="1602404" y="3806186"/>
              <a:ext cx="464669" cy="257452"/>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73" name="CuadroTexto 72"/>
            <p:cNvSpPr txBox="1"/>
            <p:nvPr/>
          </p:nvSpPr>
          <p:spPr>
            <a:xfrm>
              <a:off x="2113225" y="3792940"/>
              <a:ext cx="1455937" cy="335970"/>
            </a:xfrm>
            <a:prstGeom prst="rect">
              <a:avLst/>
            </a:prstGeom>
            <a:noFill/>
          </p:spPr>
          <p:txBody>
            <a:bodyPr wrap="square" rtlCol="0">
              <a:spAutoFit/>
            </a:bodyPr>
            <a:lstStyle/>
            <a:p>
              <a:r>
                <a:rPr lang="en-US" dirty="0">
                  <a:solidFill>
                    <a:schemeClr val="bg1"/>
                  </a:solidFill>
                </a:rPr>
                <a:t>2023</a:t>
              </a:r>
            </a:p>
          </p:txBody>
        </p:sp>
      </p:grpSp>
      <p:sp>
        <p:nvSpPr>
          <p:cNvPr id="50" name="TextBox 19">
            <a:extLst>
              <a:ext uri="{FF2B5EF4-FFF2-40B4-BE49-F238E27FC236}">
                <a16:creationId xmlns:a16="http://schemas.microsoft.com/office/drawing/2014/main" id="{0E16908E-ECE1-D5CA-88E5-E07A1CACBC98}"/>
              </a:ext>
            </a:extLst>
          </p:cNvPr>
          <p:cNvSpPr txBox="1"/>
          <p:nvPr/>
        </p:nvSpPr>
        <p:spPr>
          <a:xfrm>
            <a:off x="532326" y="1663918"/>
            <a:ext cx="6033573" cy="1200329"/>
          </a:xfrm>
          <a:prstGeom prst="rect">
            <a:avLst/>
          </a:prstGeom>
          <a:noFill/>
        </p:spPr>
        <p:txBody>
          <a:bodyPr wrap="square" rtlCol="0">
            <a:spAutoFit/>
          </a:bodyPr>
          <a:lstStyle/>
          <a:p>
            <a:r>
              <a:rPr lang="en-US" sz="3600" b="1" i="0" dirty="0">
                <a:solidFill>
                  <a:schemeClr val="bg1"/>
                </a:solidFill>
                <a:effectLst/>
              </a:rPr>
              <a:t>EXPLORATORY</a:t>
            </a:r>
          </a:p>
          <a:p>
            <a:r>
              <a:rPr lang="en-US" sz="3600" b="1" i="0" dirty="0">
                <a:solidFill>
                  <a:schemeClr val="bg1"/>
                </a:solidFill>
                <a:effectLst/>
              </a:rPr>
              <a:t>DATA ANALYSIS</a:t>
            </a:r>
            <a:endParaRPr lang="en-IN" sz="3600" b="1" dirty="0">
              <a:solidFill>
                <a:schemeClr val="bg1"/>
              </a:solidFill>
              <a:cs typeface="Helvetica" pitchFamily="34" charset="0"/>
            </a:endParaRPr>
          </a:p>
        </p:txBody>
      </p:sp>
      <p:sp>
        <p:nvSpPr>
          <p:cNvPr id="51" name="CuadroTexto 25">
            <a:extLst>
              <a:ext uri="{FF2B5EF4-FFF2-40B4-BE49-F238E27FC236}">
                <a16:creationId xmlns:a16="http://schemas.microsoft.com/office/drawing/2014/main" id="{95467E14-23CA-728F-AB7B-E35AEFCE13FC}"/>
              </a:ext>
            </a:extLst>
          </p:cNvPr>
          <p:cNvSpPr txBox="1"/>
          <p:nvPr/>
        </p:nvSpPr>
        <p:spPr>
          <a:xfrm>
            <a:off x="410748" y="150790"/>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a:solidFill>
                  <a:srgbClr val="FF0000"/>
                </a:solidFill>
                <a:latin typeface="Bebas Neue" panose="020B0606020202050201" pitchFamily="34" charset="0"/>
              </a:rPr>
              <a:t>Netflix data analysis</a:t>
            </a:r>
          </a:p>
        </p:txBody>
      </p:sp>
      <p:grpSp>
        <p:nvGrpSpPr>
          <p:cNvPr id="52" name="Grupo 26">
            <a:extLst>
              <a:ext uri="{FF2B5EF4-FFF2-40B4-BE49-F238E27FC236}">
                <a16:creationId xmlns:a16="http://schemas.microsoft.com/office/drawing/2014/main" id="{B8A525AA-9569-E07E-B4E1-75927B19C427}"/>
              </a:ext>
            </a:extLst>
          </p:cNvPr>
          <p:cNvGrpSpPr/>
          <p:nvPr/>
        </p:nvGrpSpPr>
        <p:grpSpPr>
          <a:xfrm>
            <a:off x="10651434" y="26504"/>
            <a:ext cx="1370708" cy="372563"/>
            <a:chOff x="10406955" y="294187"/>
            <a:chExt cx="1370708" cy="372563"/>
          </a:xfrm>
        </p:grpSpPr>
        <p:pic>
          <p:nvPicPr>
            <p:cNvPr id="53" name="Picture 2" descr="Netflix smileu profile icon&quot; by Norbert-Sloth | Redbubble">
              <a:extLst>
                <a:ext uri="{FF2B5EF4-FFF2-40B4-BE49-F238E27FC236}">
                  <a16:creationId xmlns:a16="http://schemas.microsoft.com/office/drawing/2014/main" id="{A3EDEF3C-9908-CDD6-D9C5-1191E3CE790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54" name="Triángulo isósceles 28">
              <a:extLst>
                <a:ext uri="{FF2B5EF4-FFF2-40B4-BE49-F238E27FC236}">
                  <a16:creationId xmlns:a16="http://schemas.microsoft.com/office/drawing/2014/main" id="{F3AFECB6-B5B1-EA56-9DE3-C2C9E6F4EA34}"/>
                </a:ext>
              </a:extLst>
            </p:cNvPr>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Search">
              <a:extLst>
                <a:ext uri="{FF2B5EF4-FFF2-40B4-BE49-F238E27FC236}">
                  <a16:creationId xmlns:a16="http://schemas.microsoft.com/office/drawing/2014/main" id="{313F2039-E84B-9488-680B-D9A2CDCB3599}"/>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6" name="Bell">
              <a:extLst>
                <a:ext uri="{FF2B5EF4-FFF2-40B4-BE49-F238E27FC236}">
                  <a16:creationId xmlns:a16="http://schemas.microsoft.com/office/drawing/2014/main" id="{5EA2EFD6-843F-DDD0-4F41-FA327DA22CBE}"/>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7" name="Elipse 31">
              <a:extLst>
                <a:ext uri="{FF2B5EF4-FFF2-40B4-BE49-F238E27FC236}">
                  <a16:creationId xmlns:a16="http://schemas.microsoft.com/office/drawing/2014/main" id="{534146B4-69C5-E95A-64D8-589B3CE9B667}"/>
                </a:ext>
              </a:extLst>
            </p:cNvPr>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sp>
        <p:nvSpPr>
          <p:cNvPr id="4" name="TextBox 3">
            <a:extLst>
              <a:ext uri="{FF2B5EF4-FFF2-40B4-BE49-F238E27FC236}">
                <a16:creationId xmlns:a16="http://schemas.microsoft.com/office/drawing/2014/main" id="{D2D2A52F-B7DC-64E5-BC1D-D2BEA23865C9}"/>
              </a:ext>
            </a:extLst>
          </p:cNvPr>
          <p:cNvSpPr txBox="1"/>
          <p:nvPr/>
        </p:nvSpPr>
        <p:spPr>
          <a:xfrm>
            <a:off x="0" y="-1248658"/>
            <a:ext cx="12192000" cy="1248658"/>
          </a:xfrm>
          <a:prstGeom prst="rect">
            <a:avLst/>
          </a:prstGeom>
          <a:solidFill>
            <a:schemeClr val="tx1"/>
          </a:solidFill>
        </p:spPr>
        <p:txBody>
          <a:bodyPr wrap="square" rtlCol="0">
            <a:spAutoFit/>
          </a:bodyPr>
          <a:lstStyle/>
          <a:p>
            <a:endParaRPr lang="en-VN" dirty="0"/>
          </a:p>
        </p:txBody>
      </p:sp>
      <p:sp>
        <p:nvSpPr>
          <p:cNvPr id="2" name="TextBox 1">
            <a:extLst>
              <a:ext uri="{FF2B5EF4-FFF2-40B4-BE49-F238E27FC236}">
                <a16:creationId xmlns:a16="http://schemas.microsoft.com/office/drawing/2014/main" id="{55120F12-E746-186D-4E7D-78E2F83624E6}"/>
              </a:ext>
            </a:extLst>
          </p:cNvPr>
          <p:cNvSpPr txBox="1"/>
          <p:nvPr/>
        </p:nvSpPr>
        <p:spPr>
          <a:xfrm>
            <a:off x="471939" y="2744811"/>
            <a:ext cx="3045962" cy="461665"/>
          </a:xfrm>
          <a:prstGeom prst="rect">
            <a:avLst/>
          </a:prstGeom>
          <a:noFill/>
        </p:spPr>
        <p:txBody>
          <a:bodyPr wrap="square" rtlCol="0">
            <a:spAutoFit/>
          </a:bodyPr>
          <a:lstStyle/>
          <a:p>
            <a:pPr algn="l" fontAlgn="auto"/>
            <a:r>
              <a:rPr lang="en-US" sz="2400" b="1" i="0" dirty="0">
                <a:solidFill>
                  <a:schemeClr val="bg1"/>
                </a:solidFill>
                <a:effectLst/>
              </a:rPr>
              <a:t> Show wise Ratings</a:t>
            </a:r>
            <a:r>
              <a:rPr lang="en-US" sz="2400" b="0" i="0" dirty="0">
                <a:solidFill>
                  <a:schemeClr val="bg1"/>
                </a:solidFill>
                <a:effectLst/>
              </a:rPr>
              <a:t>:</a:t>
            </a:r>
          </a:p>
        </p:txBody>
      </p:sp>
      <p:pic>
        <p:nvPicPr>
          <p:cNvPr id="6" name="Picture 5" descr="A graph with red bars&#10;&#10;Description automatically generated">
            <a:extLst>
              <a:ext uri="{FF2B5EF4-FFF2-40B4-BE49-F238E27FC236}">
                <a16:creationId xmlns:a16="http://schemas.microsoft.com/office/drawing/2014/main" id="{11C8CBC4-9551-459B-0647-FC3FA45C11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13958" y="931050"/>
            <a:ext cx="8084444" cy="4741648"/>
          </a:xfrm>
          <a:prstGeom prst="rect">
            <a:avLst/>
          </a:prstGeom>
        </p:spPr>
      </p:pic>
    </p:spTree>
    <p:extLst>
      <p:ext uri="{BB962C8B-B14F-4D97-AF65-F5344CB8AC3E}">
        <p14:creationId xmlns:p14="http://schemas.microsoft.com/office/powerpoint/2010/main" val="518036572"/>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 name="Grupo 64"/>
          <p:cNvGrpSpPr/>
          <p:nvPr/>
        </p:nvGrpSpPr>
        <p:grpSpPr>
          <a:xfrm>
            <a:off x="3101" y="1104900"/>
            <a:ext cx="4010855" cy="4663097"/>
            <a:chOff x="309900" y="2379216"/>
            <a:chExt cx="3935338" cy="3158112"/>
          </a:xfrm>
        </p:grpSpPr>
        <p:sp>
          <p:nvSpPr>
            <p:cNvPr id="68" name="TextBox 47">
              <a:extLst>
                <a:ext uri="{FF2B5EF4-FFF2-40B4-BE49-F238E27FC236}">
                  <a16:creationId xmlns:a16="http://schemas.microsoft.com/office/drawing/2014/main" id="{A6920CD3-D93F-460E-89A6-BCE43074A5BA}"/>
                </a:ext>
              </a:extLst>
            </p:cNvPr>
            <p:cNvSpPr txBox="1"/>
            <p:nvPr/>
          </p:nvSpPr>
          <p:spPr>
            <a:xfrm>
              <a:off x="364642" y="3432047"/>
              <a:ext cx="3880596" cy="2105281"/>
            </a:xfrm>
            <a:prstGeom prst="rect">
              <a:avLst/>
            </a:prstGeom>
            <a:noFill/>
          </p:spPr>
          <p:txBody>
            <a:bodyPr wrap="square" rtlCol="0">
              <a:spAutoFit/>
            </a:bodyPr>
            <a:lstStyle/>
            <a:p>
              <a:pPr algn="l"/>
              <a:r>
                <a:rPr lang="vi-VN" sz="1400" b="0" i="0" dirty="0">
                  <a:solidFill>
                    <a:schemeClr val="bg1"/>
                  </a:solidFill>
                  <a:effectLst/>
                  <a:latin typeface="Calibri" panose="020F0502020204030204" pitchFamily="34" charset="0"/>
                  <a:cs typeface="Calibri" panose="020F0502020204030204" pitchFamily="34" charset="0"/>
                </a:rPr>
                <a:t>    Dựa trên việc phân tích các thể loại phim trên nền tảng Netflix . Có thể thấy Netflix đã thành công trong việc phân bố trên phạm vi toàn cầu. Trong khoảng thời gian 2012 -2023 luôn duy trì ổn định tỷ lệ Movie và TV show. Tập trung nhiều vào các thể loại được ưa thích nhất cũng như nội dung chủ yếu dành cho người trưởng thành và trên 14 tuổi.</a:t>
              </a:r>
            </a:p>
            <a:p>
              <a:pPr algn="l"/>
              <a:endParaRPr lang="vi-VN" sz="1400" dirty="0">
                <a:solidFill>
                  <a:schemeClr val="bg1"/>
                </a:solidFill>
                <a:latin typeface="Calibri" panose="020F0502020204030204" pitchFamily="34" charset="0"/>
                <a:cs typeface="Calibri" panose="020F0502020204030204" pitchFamily="34" charset="0"/>
              </a:endParaRPr>
            </a:p>
            <a:p>
              <a:pPr algn="l"/>
              <a:r>
                <a:rPr lang="vi-VN" sz="1400" dirty="0">
                  <a:solidFill>
                    <a:schemeClr val="bg1"/>
                  </a:solidFill>
                  <a:latin typeface="Calibri" panose="020F0502020204030204" pitchFamily="34" charset="0"/>
                  <a:cs typeface="Calibri" panose="020F0502020204030204" pitchFamily="34" charset="0"/>
                </a:rPr>
                <a:t>    Tóm lại, để có thể phân tích và đưa ra chiến lược cho Netflix, cần phải phân tích, thống kê sâu hơn về mọi khía cạnh để có cho ra thông tin cần thiết tốt nhất cho chiến lược sau này.</a:t>
              </a:r>
              <a:endParaRPr lang="vi-VN" sz="1400" b="0" i="0" dirty="0">
                <a:solidFill>
                  <a:schemeClr val="bg1"/>
                </a:solidFill>
                <a:effectLst/>
                <a:latin typeface="Calibri" panose="020F0502020204030204" pitchFamily="34" charset="0"/>
                <a:cs typeface="Calibri" panose="020F0502020204030204" pitchFamily="34" charset="0"/>
              </a:endParaRPr>
            </a:p>
            <a:p>
              <a:pPr algn="l"/>
              <a:r>
                <a:rPr lang="vi-VN" sz="1400" b="0" i="0" dirty="0">
                  <a:solidFill>
                    <a:schemeClr val="bg1"/>
                  </a:solidFill>
                  <a:effectLst/>
                  <a:latin typeface="Calibri" panose="020F0502020204030204" pitchFamily="34" charset="0"/>
                  <a:cs typeface="Calibri" panose="020F0502020204030204" pitchFamily="34" charset="0"/>
                </a:rPr>
                <a:t> </a:t>
              </a:r>
              <a:endParaRPr lang="en-US" sz="1400" dirty="0">
                <a:solidFill>
                  <a:schemeClr val="bg1"/>
                </a:solidFill>
                <a:latin typeface="Calibri" panose="020F0502020204030204" pitchFamily="34" charset="0"/>
                <a:cs typeface="Calibri" panose="020F0502020204030204" pitchFamily="34" charset="0"/>
              </a:endParaRPr>
            </a:p>
          </p:txBody>
        </p:sp>
        <p:grpSp>
          <p:nvGrpSpPr>
            <p:cNvPr id="69" name="Grupo 68"/>
            <p:cNvGrpSpPr/>
            <p:nvPr/>
          </p:nvGrpSpPr>
          <p:grpSpPr>
            <a:xfrm>
              <a:off x="516062" y="2379216"/>
              <a:ext cx="300259" cy="406668"/>
              <a:chOff x="4333460" y="1249016"/>
              <a:chExt cx="3219131" cy="4359967"/>
            </a:xfrm>
          </p:grpSpPr>
          <p:sp>
            <p:nvSpPr>
              <p:cNvPr id="74" name="Rectangle 1">
                <a:extLst>
                  <a:ext uri="{FF2B5EF4-FFF2-40B4-BE49-F238E27FC236}">
                    <a16:creationId xmlns:a16="http://schemas.microsoft.com/office/drawing/2014/main" id="{4381F7BA-F038-4980-9BDD-366BB60E53F7}"/>
                  </a:ext>
                </a:extLst>
              </p:cNvPr>
              <p:cNvSpPr/>
              <p:nvPr/>
            </p:nvSpPr>
            <p:spPr>
              <a:xfrm>
                <a:off x="4333460" y="1249018"/>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2">
                <a:extLst>
                  <a:ext uri="{FF2B5EF4-FFF2-40B4-BE49-F238E27FC236}">
                    <a16:creationId xmlns:a16="http://schemas.microsoft.com/office/drawing/2014/main" id="{5F428437-D0E8-4A5E-8F0D-779EDE699849}"/>
                  </a:ext>
                </a:extLst>
              </p:cNvPr>
              <p:cNvSpPr/>
              <p:nvPr/>
            </p:nvSpPr>
            <p:spPr>
              <a:xfrm>
                <a:off x="6549120" y="1249016"/>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Parallelogram 3">
                <a:extLst>
                  <a:ext uri="{FF2B5EF4-FFF2-40B4-BE49-F238E27FC236}">
                    <a16:creationId xmlns:a16="http://schemas.microsoft.com/office/drawing/2014/main" id="{D4C674BA-36C1-4ADC-8EA0-748BD1C41583}"/>
                  </a:ext>
                </a:extLst>
              </p:cNvPr>
              <p:cNvSpPr/>
              <p:nvPr/>
            </p:nvSpPr>
            <p:spPr>
              <a:xfrm flipH="1">
                <a:off x="4333460" y="1249016"/>
                <a:ext cx="3219131" cy="4359967"/>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0" name="TextBox 3">
              <a:extLst>
                <a:ext uri="{FF2B5EF4-FFF2-40B4-BE49-F238E27FC236}">
                  <a16:creationId xmlns:a16="http://schemas.microsoft.com/office/drawing/2014/main" id="{C3C17FAC-4649-45DF-8F93-97727ACC2E2E}"/>
                </a:ext>
              </a:extLst>
            </p:cNvPr>
            <p:cNvSpPr txBox="1"/>
            <p:nvPr/>
          </p:nvSpPr>
          <p:spPr>
            <a:xfrm>
              <a:off x="947475" y="2472659"/>
              <a:ext cx="970101"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Subtitle</a:t>
              </a:r>
              <a:endParaRPr lang="en-US" dirty="0">
                <a:solidFill>
                  <a:schemeClr val="bg1"/>
                </a:solidFill>
                <a:latin typeface="Helvetica" pitchFamily="34" charset="0"/>
                <a:cs typeface="Helvetica" pitchFamily="34" charset="0"/>
              </a:endParaRPr>
            </a:p>
          </p:txBody>
        </p:sp>
        <p:sp>
          <p:nvSpPr>
            <p:cNvPr id="71" name="CuadroTexto 70"/>
            <p:cNvSpPr txBox="1"/>
            <p:nvPr/>
          </p:nvSpPr>
          <p:spPr>
            <a:xfrm>
              <a:off x="309900" y="3144473"/>
              <a:ext cx="1455937" cy="369332"/>
            </a:xfrm>
            <a:prstGeom prst="rect">
              <a:avLst/>
            </a:prstGeom>
            <a:noFill/>
          </p:spPr>
          <p:txBody>
            <a:bodyPr wrap="square" rtlCol="0">
              <a:spAutoFit/>
            </a:bodyPr>
            <a:lstStyle/>
            <a:p>
              <a:r>
                <a:rPr lang="en-US" dirty="0">
                  <a:solidFill>
                    <a:schemeClr val="accent6"/>
                  </a:solidFill>
                </a:rPr>
                <a:t>97% for you</a:t>
              </a:r>
            </a:p>
          </p:txBody>
        </p:sp>
        <p:sp>
          <p:nvSpPr>
            <p:cNvPr id="72" name="Rectángulo 71"/>
            <p:cNvSpPr/>
            <p:nvPr/>
          </p:nvSpPr>
          <p:spPr>
            <a:xfrm>
              <a:off x="1564439" y="3159534"/>
              <a:ext cx="464669" cy="257452"/>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73" name="CuadroTexto 72"/>
            <p:cNvSpPr txBox="1"/>
            <p:nvPr/>
          </p:nvSpPr>
          <p:spPr>
            <a:xfrm>
              <a:off x="2029108" y="3159534"/>
              <a:ext cx="1455937" cy="250132"/>
            </a:xfrm>
            <a:prstGeom prst="rect">
              <a:avLst/>
            </a:prstGeom>
            <a:noFill/>
          </p:spPr>
          <p:txBody>
            <a:bodyPr wrap="square" rtlCol="0">
              <a:spAutoFit/>
            </a:bodyPr>
            <a:lstStyle/>
            <a:p>
              <a:r>
                <a:rPr lang="en-US" dirty="0">
                  <a:solidFill>
                    <a:schemeClr val="bg1"/>
                  </a:solidFill>
                </a:rPr>
                <a:t>2023</a:t>
              </a:r>
            </a:p>
          </p:txBody>
        </p:sp>
      </p:grpSp>
      <p:sp>
        <p:nvSpPr>
          <p:cNvPr id="50" name="TextBox 19">
            <a:extLst>
              <a:ext uri="{FF2B5EF4-FFF2-40B4-BE49-F238E27FC236}">
                <a16:creationId xmlns:a16="http://schemas.microsoft.com/office/drawing/2014/main" id="{0E16908E-ECE1-D5CA-88E5-E07A1CACBC98}"/>
              </a:ext>
            </a:extLst>
          </p:cNvPr>
          <p:cNvSpPr txBox="1"/>
          <p:nvPr/>
        </p:nvSpPr>
        <p:spPr>
          <a:xfrm>
            <a:off x="80895" y="1676618"/>
            <a:ext cx="3789102" cy="646331"/>
          </a:xfrm>
          <a:prstGeom prst="rect">
            <a:avLst/>
          </a:prstGeom>
          <a:noFill/>
        </p:spPr>
        <p:txBody>
          <a:bodyPr wrap="square" rtlCol="0">
            <a:spAutoFit/>
          </a:bodyPr>
          <a:lstStyle/>
          <a:p>
            <a:r>
              <a:rPr lang="en-IN" sz="3600" b="1" dirty="0">
                <a:solidFill>
                  <a:schemeClr val="bg1"/>
                </a:solidFill>
                <a:cs typeface="Helvetica" pitchFamily="34" charset="0"/>
              </a:rPr>
              <a:t>CONCLUSION</a:t>
            </a:r>
          </a:p>
        </p:txBody>
      </p:sp>
      <p:sp>
        <p:nvSpPr>
          <p:cNvPr id="51" name="CuadroTexto 25">
            <a:extLst>
              <a:ext uri="{FF2B5EF4-FFF2-40B4-BE49-F238E27FC236}">
                <a16:creationId xmlns:a16="http://schemas.microsoft.com/office/drawing/2014/main" id="{95467E14-23CA-728F-AB7B-E35AEFCE13FC}"/>
              </a:ext>
            </a:extLst>
          </p:cNvPr>
          <p:cNvSpPr txBox="1"/>
          <p:nvPr/>
        </p:nvSpPr>
        <p:spPr>
          <a:xfrm>
            <a:off x="410748" y="150790"/>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a:solidFill>
                  <a:srgbClr val="FF0000"/>
                </a:solidFill>
                <a:latin typeface="Bebas Neue" panose="020B0606020202050201" pitchFamily="34" charset="0"/>
              </a:rPr>
              <a:t>Netflix data analysis</a:t>
            </a:r>
          </a:p>
        </p:txBody>
      </p:sp>
      <p:grpSp>
        <p:nvGrpSpPr>
          <p:cNvPr id="52" name="Grupo 26">
            <a:extLst>
              <a:ext uri="{FF2B5EF4-FFF2-40B4-BE49-F238E27FC236}">
                <a16:creationId xmlns:a16="http://schemas.microsoft.com/office/drawing/2014/main" id="{B8A525AA-9569-E07E-B4E1-75927B19C427}"/>
              </a:ext>
            </a:extLst>
          </p:cNvPr>
          <p:cNvGrpSpPr/>
          <p:nvPr/>
        </p:nvGrpSpPr>
        <p:grpSpPr>
          <a:xfrm>
            <a:off x="10651434" y="26504"/>
            <a:ext cx="1370708" cy="372563"/>
            <a:chOff x="10406955" y="294187"/>
            <a:chExt cx="1370708" cy="372563"/>
          </a:xfrm>
        </p:grpSpPr>
        <p:pic>
          <p:nvPicPr>
            <p:cNvPr id="53" name="Picture 2" descr="Netflix smileu profile icon&quot; by Norbert-Sloth | Redbubble">
              <a:extLst>
                <a:ext uri="{FF2B5EF4-FFF2-40B4-BE49-F238E27FC236}">
                  <a16:creationId xmlns:a16="http://schemas.microsoft.com/office/drawing/2014/main" id="{A3EDEF3C-9908-CDD6-D9C5-1191E3CE790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54" name="Triángulo isósceles 28">
              <a:extLst>
                <a:ext uri="{FF2B5EF4-FFF2-40B4-BE49-F238E27FC236}">
                  <a16:creationId xmlns:a16="http://schemas.microsoft.com/office/drawing/2014/main" id="{F3AFECB6-B5B1-EA56-9DE3-C2C9E6F4EA34}"/>
                </a:ext>
              </a:extLst>
            </p:cNvPr>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Search">
              <a:extLst>
                <a:ext uri="{FF2B5EF4-FFF2-40B4-BE49-F238E27FC236}">
                  <a16:creationId xmlns:a16="http://schemas.microsoft.com/office/drawing/2014/main" id="{313F2039-E84B-9488-680B-D9A2CDCB3599}"/>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6" name="Bell">
              <a:extLst>
                <a:ext uri="{FF2B5EF4-FFF2-40B4-BE49-F238E27FC236}">
                  <a16:creationId xmlns:a16="http://schemas.microsoft.com/office/drawing/2014/main" id="{5EA2EFD6-843F-DDD0-4F41-FA327DA22CBE}"/>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57" name="Elipse 31">
              <a:extLst>
                <a:ext uri="{FF2B5EF4-FFF2-40B4-BE49-F238E27FC236}">
                  <a16:creationId xmlns:a16="http://schemas.microsoft.com/office/drawing/2014/main" id="{534146B4-69C5-E95A-64D8-589B3CE9B667}"/>
                </a:ext>
              </a:extLst>
            </p:cNvPr>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sp>
        <p:nvSpPr>
          <p:cNvPr id="4" name="TextBox 3">
            <a:extLst>
              <a:ext uri="{FF2B5EF4-FFF2-40B4-BE49-F238E27FC236}">
                <a16:creationId xmlns:a16="http://schemas.microsoft.com/office/drawing/2014/main" id="{D2D2A52F-B7DC-64E5-BC1D-D2BEA23865C9}"/>
              </a:ext>
            </a:extLst>
          </p:cNvPr>
          <p:cNvSpPr txBox="1"/>
          <p:nvPr/>
        </p:nvSpPr>
        <p:spPr>
          <a:xfrm>
            <a:off x="0" y="-1248658"/>
            <a:ext cx="12192000" cy="1248658"/>
          </a:xfrm>
          <a:prstGeom prst="rect">
            <a:avLst/>
          </a:prstGeom>
          <a:solidFill>
            <a:schemeClr val="tx1"/>
          </a:solidFill>
        </p:spPr>
        <p:txBody>
          <a:bodyPr wrap="square" rtlCol="0">
            <a:spAutoFit/>
          </a:bodyPr>
          <a:lstStyle/>
          <a:p>
            <a:endParaRPr lang="en-VN" dirty="0"/>
          </a:p>
        </p:txBody>
      </p:sp>
      <p:pic>
        <p:nvPicPr>
          <p:cNvPr id="5" name="Picture 4" descr="A screenshot of a computer screen&#10;&#10;Description automatically generated">
            <a:extLst>
              <a:ext uri="{FF2B5EF4-FFF2-40B4-BE49-F238E27FC236}">
                <a16:creationId xmlns:a16="http://schemas.microsoft.com/office/drawing/2014/main" id="{C1FB9AE4-6660-8BCF-CBA4-D67D86229C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5063" y="620821"/>
            <a:ext cx="8178043" cy="5147176"/>
          </a:xfrm>
          <a:prstGeom prst="rect">
            <a:avLst/>
          </a:prstGeom>
        </p:spPr>
      </p:pic>
    </p:spTree>
    <p:extLst>
      <p:ext uri="{BB962C8B-B14F-4D97-AF65-F5344CB8AC3E}">
        <p14:creationId xmlns:p14="http://schemas.microsoft.com/office/powerpoint/2010/main" val="626897894"/>
      </p:ext>
    </p:extLst>
  </p:cSld>
  <p:clrMapOvr>
    <a:masterClrMapping/>
  </p:clrMapOvr>
  <p:transition spd="slow">
    <p:wip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tx1">
                <a:lumMod val="95000"/>
                <a:lumOff val="5000"/>
              </a:schemeClr>
            </a:gs>
            <a:gs pos="83000">
              <a:schemeClr val="bg1">
                <a:alpha val="0"/>
              </a:schemeClr>
            </a:gs>
          </a:gsLst>
          <a:lin ang="0" scaled="1"/>
        </a:gradFill>
        <a:ln>
          <a:noFill/>
        </a:ln>
      </a:spPr>
      <a:bodyPr rtlCol="0" anchor="ctr"/>
      <a:lstStyle>
        <a:defPPr algn="ctr">
          <a:defRPr dirty="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2992</TotalTime>
  <Words>1218</Words>
  <Application>Microsoft Macintosh PowerPoint</Application>
  <PresentationFormat>Widescreen</PresentationFormat>
  <Paragraphs>125</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Söhne</vt:lpstr>
      <vt:lpstr>Arial</vt:lpstr>
      <vt:lpstr>Bebas Neue</vt:lpstr>
      <vt:lpstr>Calibri</vt:lpstr>
      <vt:lpstr>Helvetica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Denice Celis</dc:creator>
  <cp:lastModifiedBy>Đặng Hữu Trí</cp:lastModifiedBy>
  <cp:revision>142</cp:revision>
  <dcterms:created xsi:type="dcterms:W3CDTF">2021-04-28T10:44:19Z</dcterms:created>
  <dcterms:modified xsi:type="dcterms:W3CDTF">2023-11-06T03:18:30Z</dcterms:modified>
</cp:coreProperties>
</file>

<file path=docProps/thumbnail.jpeg>
</file>